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77" r:id="rId35"/>
    <p:sldId id="278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2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8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24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09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74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74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74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9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41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72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1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50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0A859-D8AF-4AFF-B6E4-4A128C36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143" y="1787684"/>
            <a:ext cx="8791575" cy="855677"/>
          </a:xfrm>
        </p:spPr>
        <p:txBody>
          <a:bodyPr>
            <a:normAutofit/>
          </a:bodyPr>
          <a:lstStyle/>
          <a:p>
            <a:pPr algn="ctr"/>
            <a:r>
              <a:rPr lang="ru" dirty="0"/>
              <a:t>Лекция 13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34367B-58C9-4C29-BF45-0FF3FCCC1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352" y="4043494"/>
            <a:ext cx="9107647" cy="855677"/>
          </a:xfrm>
        </p:spPr>
        <p:txBody>
          <a:bodyPr>
            <a:normAutofit/>
          </a:bodyPr>
          <a:lstStyle/>
          <a:p>
            <a:pPr algn="ctr"/>
            <a:r>
              <a:rPr lang="ru" sz="2400" dirty="0">
                <a:solidFill>
                  <a:srgbClr val="FFC000"/>
                </a:solidFill>
              </a:rPr>
              <a:t>Кубы OLAP и многомерные выражения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78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E9EE7-B665-42A4-8DED-34A1D8BA5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55" y="698047"/>
            <a:ext cx="9905998" cy="807610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E640EAE-8A03-4DD5-8878-D9604967C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8777" y="2360202"/>
            <a:ext cx="8993659" cy="339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21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3A0F9-D318-4F9C-8A42-D9FE4764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0076"/>
            <a:ext cx="9905998" cy="933445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E783EB7-307D-4F77-9AEF-908903F8E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563" y="2101916"/>
            <a:ext cx="8886874" cy="31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77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5D780-8069-4CFA-B472-162560D7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466827"/>
            <a:ext cx="9905998" cy="992168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Развернуть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433EE62-FB63-47F1-9CB3-65649B5CE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408" y="1979802"/>
            <a:ext cx="6612337" cy="478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97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CE75D-1B2D-4D97-A112-0610DA546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43" y="667704"/>
            <a:ext cx="9905998" cy="733258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куба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71EAB7-5736-4EAE-9E8A-3A878BDC2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82" y="1821648"/>
            <a:ext cx="10955792" cy="1106110"/>
          </a:xfrm>
        </p:spPr>
        <p:txBody>
          <a:bodyPr/>
          <a:lstStyle/>
          <a:p>
            <a:r>
              <a:rPr lang="ru" dirty="0"/>
              <a:t>После развертывания измерений необходимо создать сам куб. Выбираем меры из одной таблицы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E113FC-A0BC-40A9-A2F6-6A988CE28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127" y="2481873"/>
            <a:ext cx="5448229" cy="437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56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10F61-7BD0-44EF-B02C-8708B7C3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746620"/>
            <a:ext cx="9905998" cy="693975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куба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F1F7C9-F2EB-4B6F-AC8D-F537AAEE3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1552" y="2063779"/>
            <a:ext cx="5588896" cy="439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48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6E74B-BA2F-41A9-B918-307053A9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763398"/>
            <a:ext cx="9905998" cy="620785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OLAP-КУБ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9F2C32-1852-4D47-9FDE-E35B4A75A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61" y="1861365"/>
            <a:ext cx="10972799" cy="1326452"/>
          </a:xfrm>
        </p:spPr>
        <p:txBody>
          <a:bodyPr/>
          <a:lstStyle/>
          <a:p>
            <a:r>
              <a:rPr lang="ru" dirty="0"/>
              <a:t>После развертывания куба подключитесь к службам Microsoft SQL Analysis Services.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10111D-C662-4B26-B225-FC306CD4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223" y="2499538"/>
            <a:ext cx="4070540" cy="418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82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F57D2-D86E-4C37-B373-1F8CE2229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FC14A-5228-4D2D-89DE-52CA670F3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82149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4A30676-81BA-42D3-B4BB-F722C1A3EE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3562" y="609600"/>
            <a:ext cx="6597373" cy="5581475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sz="1600" dirty="0"/>
              <a:t>MDX Dimensionality 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MDX queries arrange Cube Dimensions on the Representation Dimensions ( hereafter referred as ‘Axis’ to avoid confusion )</a:t>
            </a: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e.g. retrieve Planned GSV measure for accounts E4098,E4398.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rgbClr val="0000FF"/>
                </a:solidFill>
              </a:rPr>
              <a:t>select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{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[Measures].[Planned GSV]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} </a:t>
            </a:r>
            <a:r>
              <a:rPr lang="en-US" sz="1600" dirty="0">
                <a:solidFill>
                  <a:srgbClr val="0000FF"/>
                </a:solidFill>
              </a:rPr>
              <a:t>on</a:t>
            </a:r>
            <a:r>
              <a:rPr lang="en-US" sz="16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{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[Account].[Account Code].[E4098:47]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,[Account].[Account Code].[E4398:47]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}  </a:t>
            </a:r>
            <a:r>
              <a:rPr lang="en-US" sz="1600" dirty="0">
                <a:solidFill>
                  <a:srgbClr val="0000FF"/>
                </a:solidFill>
              </a:rPr>
              <a:t>on</a:t>
            </a:r>
            <a:r>
              <a:rPr lang="en-US" sz="16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600" dirty="0">
                <a:solidFill>
                  <a:srgbClr val="0000FF"/>
                </a:solidFill>
              </a:rPr>
              <a:t>	from</a:t>
            </a:r>
            <a:r>
              <a:rPr lang="en-US" sz="1600" dirty="0">
                <a:solidFill>
                  <a:prstClr val="black"/>
                </a:solidFill>
              </a:rPr>
              <a:t> [Cube REPORTING]</a:t>
            </a:r>
          </a:p>
          <a:p>
            <a:pPr>
              <a:defRPr/>
            </a:pPr>
            <a:endParaRPr lang="en-US" sz="1600" dirty="0">
              <a:solidFill>
                <a:prstClr val="black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81AE628-E1FC-4DBD-A168-BDB1D236DE02}"/>
              </a:ext>
            </a:extLst>
          </p:cNvPr>
          <p:cNvCxnSpPr/>
          <p:nvPr/>
        </p:nvCxnSpPr>
        <p:spPr>
          <a:xfrm flipH="1">
            <a:off x="3429000" y="3276600"/>
            <a:ext cx="42672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CA71BA-3726-4462-8A6C-BEF24750EC00}"/>
              </a:ext>
            </a:extLst>
          </p:cNvPr>
          <p:cNvCxnSpPr/>
          <p:nvPr/>
        </p:nvCxnSpPr>
        <p:spPr>
          <a:xfrm flipH="1">
            <a:off x="3657600" y="4419600"/>
            <a:ext cx="42672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A9463C-1CFF-4E64-BCCF-AC14C3CCD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3" y="4750965"/>
            <a:ext cx="15335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879ED04-2ADB-4863-99E6-AF414B31B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645952"/>
            <a:ext cx="6501468" cy="5602448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sz="1600" dirty="0"/>
              <a:t>MDX Query – Axis Framework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MDX queries arrange Cube Dimensions on the Representation Dimensions ( hereafter referred as ‘Axis’ to avoid confusion )</a:t>
            </a: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e.g. retrieve Planned GSV measure for accounts E4098,E4398.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rgbClr val="0000FF"/>
                </a:solidFill>
              </a:rPr>
              <a:t>select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{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[Measures].[Planned GSV]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} </a:t>
            </a:r>
            <a:r>
              <a:rPr lang="en-US" sz="1600" dirty="0">
                <a:solidFill>
                  <a:srgbClr val="0000FF"/>
                </a:solidFill>
              </a:rPr>
              <a:t>on</a:t>
            </a:r>
            <a:r>
              <a:rPr lang="en-US" sz="1600" dirty="0">
                <a:solidFill>
                  <a:prstClr val="black"/>
                </a:solidFill>
              </a:rPr>
              <a:t>  </a:t>
            </a:r>
            <a:r>
              <a:rPr lang="en-US" sz="1600" dirty="0">
                <a:solidFill>
                  <a:srgbClr val="0000FF"/>
                </a:solidFill>
              </a:rPr>
              <a:t>columns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{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[Account].[Account Code].[E4098:47]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,[Account].[Account Code].[E4398:47]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</a:rPr>
              <a:t>	 } </a:t>
            </a:r>
            <a:r>
              <a:rPr lang="en-US" sz="1600" dirty="0">
                <a:solidFill>
                  <a:srgbClr val="0000FF"/>
                </a:solidFill>
              </a:rPr>
              <a:t>on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srgbClr val="0000FF"/>
                </a:solidFill>
              </a:rPr>
              <a:t>rows</a:t>
            </a:r>
            <a:endParaRPr lang="en-US" sz="16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rgbClr val="0000FF"/>
                </a:solidFill>
              </a:rPr>
              <a:t>	from</a:t>
            </a:r>
            <a:r>
              <a:rPr lang="en-US" sz="1600" dirty="0">
                <a:solidFill>
                  <a:prstClr val="black"/>
                </a:solidFill>
              </a:rPr>
              <a:t> [Cube REPORTING]</a:t>
            </a:r>
          </a:p>
          <a:p>
            <a:pPr>
              <a:defRPr/>
            </a:pPr>
            <a:endParaRPr lang="en-US" sz="1600" dirty="0">
              <a:solidFill>
                <a:prstClr val="black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3C943C-8073-4744-8C3D-62AAB749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886" y="4164173"/>
            <a:ext cx="40195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037801-F127-4B85-A3D5-2743EA329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9886" y="3512191"/>
            <a:ext cx="35607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600" u="sng" dirty="0"/>
              <a:t>MDX provides names for each axis (till 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C5EEF880-A2BE-45B8-B097-F40C8114B4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352" y="678809"/>
            <a:ext cx="7726262" cy="5436765"/>
          </a:xfrm>
        </p:spPr>
        <p:txBody>
          <a:bodyPr rtlCol="0">
            <a:normAutofit fontScale="25000" lnSpcReduction="20000"/>
          </a:bodyPr>
          <a:lstStyle/>
          <a:p>
            <a:pPr>
              <a:defRPr/>
            </a:pPr>
            <a:r>
              <a:rPr lang="en-US" sz="5600" dirty="0"/>
              <a:t>MDX query – Axis Framework</a:t>
            </a:r>
          </a:p>
          <a:p>
            <a:pPr>
              <a:defRPr/>
            </a:pPr>
            <a:endParaRPr lang="en-US" sz="4400" dirty="0"/>
          </a:p>
          <a:p>
            <a:pPr>
              <a:defRPr/>
            </a:pPr>
            <a:r>
              <a:rPr lang="en-US" sz="4400" dirty="0">
                <a:solidFill>
                  <a:schemeClr val="tx1"/>
                </a:solidFill>
              </a:rPr>
              <a:t>MDX queries primarily  define Axis's </a:t>
            </a:r>
            <a:endParaRPr lang="en-US" sz="4400" dirty="0"/>
          </a:p>
          <a:p>
            <a:pPr>
              <a:defRPr/>
            </a:pPr>
            <a:r>
              <a:rPr lang="en-US" sz="4400" dirty="0">
                <a:solidFill>
                  <a:srgbClr val="0000FF"/>
                </a:solidFill>
              </a:rPr>
              <a:t>select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 {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something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} </a:t>
            </a:r>
            <a:r>
              <a:rPr lang="en-US" sz="4400" dirty="0">
                <a:solidFill>
                  <a:srgbClr val="0000FF"/>
                </a:solidFill>
              </a:rPr>
              <a:t>on</a:t>
            </a:r>
            <a:r>
              <a:rPr lang="en-US" sz="4400" dirty="0">
                <a:solidFill>
                  <a:prstClr val="black"/>
                </a:solidFill>
              </a:rPr>
              <a:t>  </a:t>
            </a:r>
            <a:r>
              <a:rPr lang="en-US" sz="4400" dirty="0">
                <a:solidFill>
                  <a:srgbClr val="0000FF"/>
                </a:solidFill>
              </a:rPr>
              <a:t>Axis</a:t>
            </a:r>
            <a:r>
              <a:rPr lang="en-US" sz="4400" dirty="0">
                <a:solidFill>
                  <a:prstClr val="black"/>
                </a:solidFill>
              </a:rPr>
              <a:t>(0),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{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Something else	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	 } </a:t>
            </a:r>
            <a:r>
              <a:rPr lang="en-US" sz="4400" dirty="0">
                <a:solidFill>
                  <a:srgbClr val="0000FF"/>
                </a:solidFill>
              </a:rPr>
              <a:t>on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0000FF"/>
                </a:solidFill>
              </a:rPr>
              <a:t>Axis</a:t>
            </a:r>
            <a:r>
              <a:rPr lang="en-US" sz="4400" dirty="0">
                <a:solidFill>
                  <a:prstClr val="black"/>
                </a:solidFill>
              </a:rPr>
              <a:t>(1),</a:t>
            </a:r>
          </a:p>
          <a:p>
            <a:pPr>
              <a:defRPr/>
            </a:pPr>
            <a:r>
              <a:rPr lang="en-US" sz="4400" dirty="0">
                <a:solidFill>
                  <a:srgbClr val="0000FF"/>
                </a:solidFill>
              </a:rPr>
              <a:t>	from</a:t>
            </a:r>
            <a:r>
              <a:rPr lang="en-US" sz="4400" dirty="0">
                <a:solidFill>
                  <a:prstClr val="black"/>
                </a:solidFill>
              </a:rPr>
              <a:t> [cube name]</a:t>
            </a:r>
          </a:p>
          <a:p>
            <a:pPr>
              <a:defRPr/>
            </a:pPr>
            <a:endParaRPr lang="en-US" sz="4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4400" dirty="0">
                <a:solidFill>
                  <a:srgbClr val="0000FF"/>
                </a:solidFill>
              </a:rPr>
              <a:t>select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 [Account].[Account Code].[E4098:47]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 ,[Account].[Account Code].[E4398:47]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  }</a:t>
            </a:r>
          </a:p>
          <a:p>
            <a:pPr>
              <a:defRPr/>
            </a:pPr>
            <a:endParaRPr lang="en-US" sz="4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0000FF"/>
                </a:solidFill>
              </a:rPr>
              <a:t>on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0000FF"/>
                </a:solidFill>
              </a:rPr>
              <a:t>Axis</a:t>
            </a:r>
            <a:r>
              <a:rPr lang="en-US" sz="4400" dirty="0">
                <a:solidFill>
                  <a:prstClr val="black"/>
                </a:solidFill>
              </a:rPr>
              <a:t>(0),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 {</a:t>
            </a:r>
          </a:p>
          <a:p>
            <a:pPr>
              <a:defRPr/>
            </a:pPr>
            <a:r>
              <a:rPr lang="en-US" sz="4400" dirty="0">
                <a:solidFill>
                  <a:prstClr val="black"/>
                </a:solidFill>
              </a:rPr>
              <a:t>[Measures].[Planned GSV]  }  </a:t>
            </a:r>
            <a:r>
              <a:rPr lang="en-US" sz="4400" dirty="0">
                <a:solidFill>
                  <a:srgbClr val="0000FF"/>
                </a:solidFill>
              </a:rPr>
              <a:t>on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0000FF"/>
                </a:solidFill>
              </a:rPr>
              <a:t>Axis</a:t>
            </a:r>
            <a:r>
              <a:rPr lang="en-US" sz="4400" dirty="0">
                <a:solidFill>
                  <a:prstClr val="black"/>
                </a:solidFill>
              </a:rPr>
              <a:t>(1)</a:t>
            </a:r>
          </a:p>
          <a:p>
            <a:pPr>
              <a:defRPr/>
            </a:pPr>
            <a:r>
              <a:rPr lang="en-US" sz="4400" dirty="0">
                <a:solidFill>
                  <a:srgbClr val="0000FF"/>
                </a:solidFill>
              </a:rPr>
              <a:t>from</a:t>
            </a:r>
            <a:r>
              <a:rPr lang="en-US" sz="4400" dirty="0">
                <a:solidFill>
                  <a:prstClr val="black"/>
                </a:solidFill>
              </a:rPr>
              <a:t> [Cube REPORTING]</a:t>
            </a:r>
            <a:endParaRPr lang="en-US" sz="4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22531" name="Picture 2">
            <a:extLst>
              <a:ext uri="{FF2B5EF4-FFF2-40B4-BE49-F238E27FC236}">
                <a16:creationId xmlns:a16="http://schemas.microsoft.com/office/drawing/2014/main" id="{0CC621C5-5525-4262-B75F-FF8F30D54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375" y="2212597"/>
            <a:ext cx="23050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AC2AF-73D9-413F-A38A-69CBDCD66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408794"/>
            <a:ext cx="9905998" cy="1034113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</a:t>
            </a:r>
            <a:r>
              <a:rPr lang="ru" dirty="0" err="1">
                <a:solidFill>
                  <a:srgbClr val="FFC000"/>
                </a:solidFill>
              </a:rPr>
              <a:t>olap- </a:t>
            </a:r>
            <a:r>
              <a:rPr lang="ru" dirty="0">
                <a:solidFill>
                  <a:srgbClr val="FFC000"/>
                </a:solidFill>
              </a:rPr>
              <a:t>кубов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C66026-7C1A-463E-B933-C9845F36C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966" y="1979851"/>
            <a:ext cx="9905999" cy="1528276"/>
          </a:xfrm>
        </p:spPr>
        <p:txBody>
          <a:bodyPr/>
          <a:lstStyle/>
          <a:p>
            <a:pPr marL="0" indent="0">
              <a:buNone/>
            </a:pPr>
            <a:r>
              <a:rPr lang="ru" sz="2000" dirty="0">
                <a:solidFill>
                  <a:schemeClr val="tx1"/>
                </a:solidFill>
                <a:effectLst/>
              </a:rPr>
              <a:t>Для создания куба OLAP необходимо использовать службы Analysis Services. Мы используем базу данных Adventureworks 2017</a:t>
            </a:r>
          </a:p>
          <a:p>
            <a:pPr marL="0" indent="0">
              <a:buNone/>
            </a:pPr>
            <a:endParaRPr lang="ru-RU" dirty="0">
              <a:solidFill>
                <a:srgbClr val="0066FF"/>
              </a:solidFill>
              <a:effectLst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40CE2E-17F1-4E86-8733-780CE7A39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499" y="2393649"/>
            <a:ext cx="3472273" cy="446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111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EAB28334-A2CA-42C5-9E3B-70C760264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5566" y="674686"/>
            <a:ext cx="6257139" cy="50292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dirty="0"/>
              <a:t>MDX query – Axis Framework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MDX queries primarily  define Axis's </a:t>
            </a: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select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 {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something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} </a:t>
            </a: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srgbClr val="0000FF"/>
                </a:solidFill>
              </a:rPr>
              <a:t>Axis</a:t>
            </a:r>
            <a:r>
              <a:rPr lang="en-US" sz="1400" dirty="0">
                <a:solidFill>
                  <a:prstClr val="black"/>
                </a:solidFill>
              </a:rPr>
              <a:t>(0),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{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Something else	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	 } </a:t>
            </a: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>
                <a:solidFill>
                  <a:srgbClr val="0000FF"/>
                </a:solidFill>
              </a:rPr>
              <a:t>Axis</a:t>
            </a:r>
            <a:r>
              <a:rPr lang="en-US" sz="1400" dirty="0">
                <a:solidFill>
                  <a:prstClr val="black"/>
                </a:solidFill>
              </a:rPr>
              <a:t>(1),</a:t>
            </a:r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	from</a:t>
            </a:r>
            <a:r>
              <a:rPr lang="en-US" sz="1400" dirty="0">
                <a:solidFill>
                  <a:prstClr val="black"/>
                </a:solidFill>
              </a:rPr>
              <a:t> [cube name]</a:t>
            </a:r>
          </a:p>
          <a:p>
            <a:pPr>
              <a:defRPr/>
            </a:pPr>
            <a:endParaRPr lang="en-US" sz="1600" dirty="0">
              <a:solidFill>
                <a:prstClr val="black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C6B7E-B64C-48BE-A6AE-7121C3495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5804" y="1330283"/>
            <a:ext cx="37338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u="sng" dirty="0"/>
              <a:t>Something</a:t>
            </a:r>
            <a:r>
              <a:rPr lang="en-US" altLang="ru-RU" dirty="0"/>
              <a:t> ?</a:t>
            </a:r>
          </a:p>
          <a:p>
            <a:endParaRPr lang="en-US" altLang="ru-RU" dirty="0"/>
          </a:p>
          <a:p>
            <a:pPr>
              <a:spcBef>
                <a:spcPct val="20000"/>
              </a:spcBef>
            </a:pPr>
            <a:r>
              <a:rPr lang="en-US" altLang="ru-RU" sz="1400" dirty="0">
                <a:solidFill>
                  <a:srgbClr val="0000FF"/>
                </a:solidFill>
              </a:rPr>
              <a:t>Something = set or tuple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54198F9-00AE-483E-BF2F-AAA74B33A833}"/>
              </a:ext>
            </a:extLst>
          </p:cNvPr>
          <p:cNvCxnSpPr/>
          <p:nvPr/>
        </p:nvCxnSpPr>
        <p:spPr>
          <a:xfrm flipV="1">
            <a:off x="3497335" y="1715295"/>
            <a:ext cx="2133600" cy="6873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3081138-2B87-4FFB-8099-63A78063C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4524" y="3815633"/>
            <a:ext cx="42574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600" u="sng" dirty="0">
                <a:solidFill>
                  <a:srgbClr val="FFC000"/>
                </a:solidFill>
              </a:rPr>
              <a:t>Also note the structure of the basic MDX query</a:t>
            </a:r>
            <a:endParaRPr lang="en-US" altLang="ru-RU" sz="1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732EDD4C-82B7-4B6E-B6E1-6E4870369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109" y="623580"/>
            <a:ext cx="8557922" cy="5760441"/>
          </a:xfrm>
        </p:spPr>
        <p:txBody>
          <a:bodyPr rtlCol="0">
            <a:normAutofit fontScale="32500" lnSpcReduction="20000"/>
          </a:bodyPr>
          <a:lstStyle/>
          <a:p>
            <a:pPr>
              <a:defRPr/>
            </a:pPr>
            <a:r>
              <a:rPr lang="en-US" sz="3400" u="sng" dirty="0"/>
              <a:t>MDX query – tuple and SETS</a:t>
            </a:r>
          </a:p>
          <a:p>
            <a:pPr>
              <a:defRPr/>
            </a:pPr>
            <a:endParaRPr lang="en-US" sz="3400" b="1" dirty="0"/>
          </a:p>
          <a:p>
            <a:pPr>
              <a:spcBef>
                <a:spcPts val="0"/>
              </a:spcBef>
              <a:defRPr/>
            </a:pPr>
            <a:r>
              <a:rPr lang="en-US" sz="3400" b="1" u="sng" dirty="0">
                <a:solidFill>
                  <a:prstClr val="black"/>
                </a:solidFill>
              </a:rPr>
              <a:t>Tuples</a:t>
            </a: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prstClr val="black"/>
                </a:solidFill>
              </a:rPr>
              <a:t>A </a:t>
            </a:r>
            <a:r>
              <a:rPr lang="en-US" sz="3400" b="1" i="1" dirty="0">
                <a:solidFill>
                  <a:prstClr val="black"/>
                </a:solidFill>
              </a:rPr>
              <a:t>tuple </a:t>
            </a:r>
            <a:r>
              <a:rPr lang="en-US" sz="3400" b="1" dirty="0">
                <a:solidFill>
                  <a:prstClr val="black"/>
                </a:solidFill>
              </a:rPr>
              <a:t>is a combination of members from one or more dimensions</a:t>
            </a: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prstClr val="black"/>
                </a:solidFill>
              </a:rPr>
              <a:t>-&gt;  </a:t>
            </a:r>
            <a:r>
              <a:rPr lang="en-US" sz="3400" b="1" dirty="0">
                <a:solidFill>
                  <a:srgbClr val="FF0000"/>
                </a:solidFill>
              </a:rPr>
              <a:t>not more than 1 member from a dimension </a:t>
            </a:r>
            <a:r>
              <a:rPr lang="en-US" sz="3400" b="1" dirty="0">
                <a:solidFill>
                  <a:schemeClr val="tx1"/>
                </a:solidFill>
              </a:rPr>
              <a:t>( same rule as co-ordinate geometry ) *</a:t>
            </a: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schemeClr val="tx1"/>
                </a:solidFill>
              </a:rPr>
              <a:t>-&gt; Many ways are there to specify a member.</a:t>
            </a:r>
          </a:p>
          <a:p>
            <a:pPr>
              <a:spcBef>
                <a:spcPts val="0"/>
              </a:spcBef>
              <a:defRPr/>
            </a:pPr>
            <a:endParaRPr lang="en-US" sz="34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34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prstClr val="black"/>
                </a:solidFill>
              </a:rPr>
              <a:t>( [Measures].[Planned GSV] ,[Time].[2010 </a:t>
            </a:r>
            <a:r>
              <a:rPr lang="en-US" sz="3400" b="1" dirty="0" err="1">
                <a:solidFill>
                  <a:prstClr val="black"/>
                </a:solidFill>
              </a:rPr>
              <a:t>HalfYear</a:t>
            </a:r>
            <a:r>
              <a:rPr lang="en-US" sz="3400" b="1" dirty="0">
                <a:solidFill>
                  <a:prstClr val="black"/>
                </a:solidFill>
              </a:rPr>
              <a:t> 1]  )</a:t>
            </a:r>
          </a:p>
          <a:p>
            <a:pPr>
              <a:spcBef>
                <a:spcPts val="0"/>
              </a:spcBef>
              <a:defRPr/>
            </a:pPr>
            <a:endParaRPr lang="en-US" sz="34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prstClr val="black"/>
                </a:solidFill>
              </a:rPr>
              <a:t>( [Measures].[Planned GSV] ,[Time].&amp;[64])</a:t>
            </a:r>
          </a:p>
          <a:p>
            <a:pPr>
              <a:spcBef>
                <a:spcPts val="0"/>
              </a:spcBef>
              <a:defRPr/>
            </a:pPr>
            <a:endParaRPr lang="en-US" sz="3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3400" b="1" dirty="0">
              <a:solidFill>
                <a:prstClr val="black">
                  <a:tint val="75000"/>
                </a:prstClr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3400" b="1" u="sng" dirty="0">
                <a:solidFill>
                  <a:prstClr val="black"/>
                </a:solidFill>
              </a:rPr>
              <a:t>SETS</a:t>
            </a:r>
          </a:p>
          <a:p>
            <a:pPr>
              <a:spcBef>
                <a:spcPts val="0"/>
              </a:spcBef>
              <a:defRPr/>
            </a:pPr>
            <a:endParaRPr lang="en-US" sz="34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r>
              <a:rPr lang="en-US" sz="3400" b="1" dirty="0">
                <a:solidFill>
                  <a:prstClr val="black"/>
                </a:solidFill>
              </a:rPr>
              <a:t>A Set is an ordered collection of Tuples.</a:t>
            </a:r>
          </a:p>
          <a:p>
            <a:pPr>
              <a:defRPr/>
            </a:pPr>
            <a:r>
              <a:rPr lang="en-US" sz="3400" dirty="0">
                <a:solidFill>
                  <a:srgbClr val="0000FF"/>
                </a:solidFill>
              </a:rPr>
              <a:t>select</a:t>
            </a:r>
            <a:r>
              <a:rPr lang="en-US" sz="3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endParaRPr lang="en-US" sz="3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34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3400" dirty="0">
                <a:solidFill>
                  <a:prstClr val="black"/>
                </a:solidFill>
              </a:rPr>
              <a:t> [Account].[Account Code].[E4098:47]</a:t>
            </a:r>
          </a:p>
          <a:p>
            <a:pPr>
              <a:defRPr/>
            </a:pPr>
            <a:r>
              <a:rPr lang="en-US" sz="3400" dirty="0">
                <a:solidFill>
                  <a:prstClr val="black"/>
                </a:solidFill>
              </a:rPr>
              <a:t> ,[Account].[Account Code].[E4398:47]</a:t>
            </a:r>
          </a:p>
          <a:p>
            <a:pPr>
              <a:defRPr/>
            </a:pPr>
            <a:r>
              <a:rPr lang="en-US" sz="3400" dirty="0">
                <a:solidFill>
                  <a:prstClr val="black"/>
                </a:solidFill>
              </a:rPr>
              <a:t>  }</a:t>
            </a:r>
          </a:p>
          <a:p>
            <a:pPr>
              <a:defRPr/>
            </a:pPr>
            <a:endParaRPr lang="en-US" sz="34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3400" dirty="0">
                <a:solidFill>
                  <a:prstClr val="black"/>
                </a:solidFill>
              </a:rPr>
              <a:t> </a:t>
            </a:r>
            <a:r>
              <a:rPr lang="en-US" sz="3400" dirty="0">
                <a:solidFill>
                  <a:srgbClr val="0000FF"/>
                </a:solidFill>
              </a:rPr>
              <a:t>on</a:t>
            </a:r>
            <a:r>
              <a:rPr lang="en-US" sz="3400" dirty="0">
                <a:solidFill>
                  <a:prstClr val="black"/>
                </a:solidFill>
              </a:rPr>
              <a:t> </a:t>
            </a:r>
            <a:r>
              <a:rPr lang="en-US" sz="3400" dirty="0">
                <a:solidFill>
                  <a:srgbClr val="0000FF"/>
                </a:solidFill>
              </a:rPr>
              <a:t>Axis</a:t>
            </a:r>
            <a:r>
              <a:rPr lang="en-US" sz="3400" dirty="0">
                <a:solidFill>
                  <a:prstClr val="black"/>
                </a:solidFill>
              </a:rPr>
              <a:t>(0),</a:t>
            </a: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prstClr val="black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sp>
        <p:nvSpPr>
          <p:cNvPr id="24579" name="TextBox 2">
            <a:extLst>
              <a:ext uri="{FF2B5EF4-FFF2-40B4-BE49-F238E27FC236}">
                <a16:creationId xmlns:a16="http://schemas.microsoft.com/office/drawing/2014/main" id="{20A3F3E1-36DC-4907-9C68-0DF8E7E35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3698" y="4393583"/>
            <a:ext cx="44958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ru-RU" sz="1200" dirty="0"/>
              <a:t> {</a:t>
            </a:r>
          </a:p>
          <a:p>
            <a:pPr>
              <a:spcBef>
                <a:spcPct val="20000"/>
              </a:spcBef>
            </a:pPr>
            <a:r>
              <a:rPr lang="en-US" altLang="ru-RU" sz="1200" dirty="0"/>
              <a:t>( [Measures].[Planned GSV] ,time.[2010 JAN])</a:t>
            </a:r>
          </a:p>
          <a:p>
            <a:pPr>
              <a:spcBef>
                <a:spcPct val="20000"/>
              </a:spcBef>
            </a:pPr>
            <a:r>
              <a:rPr lang="en-US" altLang="ru-RU" sz="1200" dirty="0"/>
              <a:t>,( [Measures].[Planned GSV] ,[Time].[2010 </a:t>
            </a:r>
            <a:r>
              <a:rPr lang="en-US" altLang="ru-RU" sz="1200" dirty="0" err="1"/>
              <a:t>HalfYear</a:t>
            </a:r>
            <a:r>
              <a:rPr lang="en-US" altLang="ru-RU" sz="1200" dirty="0"/>
              <a:t> 1]  )</a:t>
            </a:r>
          </a:p>
          <a:p>
            <a:pPr>
              <a:spcBef>
                <a:spcPct val="20000"/>
              </a:spcBef>
            </a:pPr>
            <a:r>
              <a:rPr lang="en-US" altLang="ru-RU" sz="1200" dirty="0"/>
              <a:t>   } </a:t>
            </a:r>
          </a:p>
          <a:p>
            <a:pPr>
              <a:spcBef>
                <a:spcPct val="20000"/>
              </a:spcBef>
            </a:pPr>
            <a:endParaRPr lang="en-US" altLang="ru-RU" sz="1200" dirty="0"/>
          </a:p>
          <a:p>
            <a:pPr>
              <a:spcBef>
                <a:spcPct val="20000"/>
              </a:spcBef>
            </a:pPr>
            <a:r>
              <a:rPr lang="en-US" altLang="ru-RU" sz="1200" dirty="0">
                <a:solidFill>
                  <a:srgbClr val="0000FF"/>
                </a:solidFill>
              </a:rPr>
              <a:t> on Axis(0)</a:t>
            </a:r>
          </a:p>
          <a:p>
            <a:endParaRPr lang="en-US" altLang="ru-RU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4EBE056-4143-450E-B6D5-94D3A88DC2B7}"/>
              </a:ext>
            </a:extLst>
          </p:cNvPr>
          <p:cNvCxnSpPr/>
          <p:nvPr/>
        </p:nvCxnSpPr>
        <p:spPr>
          <a:xfrm flipH="1">
            <a:off x="5535614" y="2331101"/>
            <a:ext cx="2590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C3CB29-A767-495D-90F2-23736CE5FF39}"/>
              </a:ext>
            </a:extLst>
          </p:cNvPr>
          <p:cNvCxnSpPr/>
          <p:nvPr/>
        </p:nvCxnSpPr>
        <p:spPr>
          <a:xfrm flipH="1">
            <a:off x="5781764" y="2542800"/>
            <a:ext cx="2335213" cy="1752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75A43F0-EDB2-43F0-A61B-6B99B0AFD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6414" y="2069957"/>
            <a:ext cx="18970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400" dirty="0"/>
              <a:t>() – for tuples</a:t>
            </a:r>
          </a:p>
          <a:p>
            <a:r>
              <a:rPr lang="en-US" altLang="ru-RU" sz="1400" dirty="0"/>
              <a:t>{} – for sets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397964CE-7751-461B-9B23-9F7AA3FB7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018564"/>
            <a:ext cx="45624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2">
            <a:extLst>
              <a:ext uri="{FF2B5EF4-FFF2-40B4-BE49-F238E27FC236}">
                <a16:creationId xmlns:a16="http://schemas.microsoft.com/office/drawing/2014/main" id="{47911CB0-AC30-47BF-B422-211523705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398" y="578141"/>
            <a:ext cx="5059962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600" u="sng" dirty="0"/>
              <a:t>Understanding  tuple</a:t>
            </a:r>
          </a:p>
          <a:p>
            <a:endParaRPr lang="en-US" altLang="ru-RU" sz="1600" u="sng" dirty="0"/>
          </a:p>
          <a:p>
            <a:r>
              <a:rPr lang="en-US" altLang="ru-RU" sz="1600" dirty="0"/>
              <a:t>Best analogy - coordinate geometry *</a:t>
            </a:r>
          </a:p>
          <a:p>
            <a:endParaRPr lang="en-US" altLang="ru-RU" sz="1600" dirty="0"/>
          </a:p>
          <a:p>
            <a:r>
              <a:rPr lang="en-US" altLang="ru-RU" sz="1600" dirty="0"/>
              <a:t>2D –space </a:t>
            </a:r>
          </a:p>
          <a:p>
            <a:endParaRPr lang="en-US" altLang="ru-RU" sz="1600" dirty="0"/>
          </a:p>
          <a:p>
            <a:r>
              <a:rPr lang="en-US" altLang="ru-RU" sz="1600" dirty="0"/>
              <a:t>Tuple of the form </a:t>
            </a:r>
            <a:r>
              <a:rPr lang="en-US" altLang="ru-RU" sz="1600" i="1" dirty="0"/>
              <a:t>(x</a:t>
            </a:r>
            <a:r>
              <a:rPr lang="en-US" altLang="ru-RU" sz="1600" i="1" baseline="-25000" dirty="0"/>
              <a:t>1</a:t>
            </a:r>
            <a:r>
              <a:rPr lang="en-US" altLang="ru-RU" sz="1600" i="1" dirty="0"/>
              <a:t>,y</a:t>
            </a:r>
            <a:r>
              <a:rPr lang="en-US" altLang="ru-RU" sz="1600" i="1" baseline="-25000" dirty="0"/>
              <a:t>1</a:t>
            </a:r>
            <a:r>
              <a:rPr lang="en-US" altLang="ru-RU" sz="1600" i="1" dirty="0"/>
              <a:t> ) e.g. ( 3,4)</a:t>
            </a:r>
          </a:p>
          <a:p>
            <a:endParaRPr lang="en-US" altLang="ru-RU" sz="1600" u="sng" dirty="0"/>
          </a:p>
          <a:p>
            <a:r>
              <a:rPr lang="en-US" altLang="ru-RU" sz="1600" dirty="0">
                <a:solidFill>
                  <a:srgbClr val="000000"/>
                </a:solidFill>
              </a:rPr>
              <a:t>Tuple like </a:t>
            </a:r>
            <a:r>
              <a:rPr lang="en-US" altLang="ru-RU" sz="1600" i="1" dirty="0"/>
              <a:t>(x</a:t>
            </a:r>
            <a:r>
              <a:rPr lang="en-US" altLang="ru-RU" sz="1600" i="1" baseline="-25000" dirty="0"/>
              <a:t>1</a:t>
            </a:r>
            <a:r>
              <a:rPr lang="en-US" altLang="ru-RU" sz="1600" i="1" dirty="0"/>
              <a:t>,y</a:t>
            </a:r>
            <a:r>
              <a:rPr lang="en-US" altLang="ru-RU" sz="1600" i="1" baseline="-25000" dirty="0"/>
              <a:t>1</a:t>
            </a:r>
            <a:r>
              <a:rPr lang="en-US" altLang="ru-RU" sz="1600" i="1" dirty="0"/>
              <a:t> , y</a:t>
            </a:r>
            <a:r>
              <a:rPr lang="en-US" altLang="ru-RU" sz="1600" i="1" baseline="-25000" dirty="0"/>
              <a:t>2</a:t>
            </a:r>
            <a:r>
              <a:rPr lang="en-US" altLang="ru-RU" sz="1600" i="1" dirty="0"/>
              <a:t>) or </a:t>
            </a:r>
            <a:r>
              <a:rPr lang="en-US" altLang="ru-RU" sz="1600" i="1" dirty="0">
                <a:solidFill>
                  <a:srgbClr val="000000"/>
                </a:solidFill>
              </a:rPr>
              <a:t>(x</a:t>
            </a:r>
            <a:r>
              <a:rPr lang="en-US" altLang="ru-RU" sz="1600" i="1" baseline="-25000" dirty="0">
                <a:solidFill>
                  <a:srgbClr val="000000"/>
                </a:solidFill>
              </a:rPr>
              <a:t>1</a:t>
            </a:r>
            <a:r>
              <a:rPr lang="en-US" altLang="ru-RU" sz="1600" i="1" dirty="0">
                <a:solidFill>
                  <a:srgbClr val="000000"/>
                </a:solidFill>
              </a:rPr>
              <a:t>,x</a:t>
            </a:r>
            <a:r>
              <a:rPr lang="en-US" altLang="ru-RU" sz="1600" i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600" i="1" dirty="0">
                <a:solidFill>
                  <a:srgbClr val="000000"/>
                </a:solidFill>
              </a:rPr>
              <a:t> , y</a:t>
            </a:r>
            <a:r>
              <a:rPr lang="en-US" altLang="ru-RU" sz="1600" i="1" baseline="-25000" dirty="0">
                <a:solidFill>
                  <a:srgbClr val="000000"/>
                </a:solidFill>
              </a:rPr>
              <a:t>2</a:t>
            </a:r>
            <a:r>
              <a:rPr lang="en-US" altLang="ru-RU" sz="1600" i="1" dirty="0">
                <a:solidFill>
                  <a:srgbClr val="000000"/>
                </a:solidFill>
              </a:rPr>
              <a:t>) are invalid </a:t>
            </a:r>
          </a:p>
          <a:p>
            <a:endParaRPr lang="en-US" altLang="ru-RU" sz="1600" i="1" u="sng" dirty="0">
              <a:solidFill>
                <a:srgbClr val="000000"/>
              </a:solidFill>
            </a:endParaRPr>
          </a:p>
          <a:p>
            <a:r>
              <a:rPr lang="en-US" altLang="ru-RU" sz="1600" i="1" dirty="0">
                <a:solidFill>
                  <a:srgbClr val="000000"/>
                </a:solidFill>
              </a:rPr>
              <a:t>Now apply same concept to n- dimensional cube</a:t>
            </a:r>
          </a:p>
          <a:p>
            <a:endParaRPr lang="en-US" altLang="ru-RU" sz="1600" u="sng" dirty="0"/>
          </a:p>
          <a:p>
            <a:r>
              <a:rPr lang="en-US" altLang="ru-RU" sz="1600" u="sng" dirty="0"/>
              <a:t>What are valid tuples ?</a:t>
            </a:r>
          </a:p>
          <a:p>
            <a:endParaRPr lang="en-US" altLang="ru-RU" sz="1600" u="sng" dirty="0"/>
          </a:p>
          <a:p>
            <a:r>
              <a:rPr lang="en-US" altLang="ru-RU" sz="1600" dirty="0"/>
              <a:t>(</a:t>
            </a:r>
            <a:r>
              <a:rPr lang="en-US" altLang="ru-RU" sz="1600" dirty="0" err="1"/>
              <a:t>time.year</a:t>
            </a:r>
            <a:r>
              <a:rPr lang="en-US" altLang="ru-RU" sz="1600" dirty="0"/>
              <a:t>.[2011] , </a:t>
            </a:r>
            <a:r>
              <a:rPr lang="en-US" altLang="ru-RU" sz="1600" dirty="0" err="1"/>
              <a:t>Product.brand</a:t>
            </a:r>
            <a:r>
              <a:rPr lang="en-US" altLang="ru-RU" sz="1600" dirty="0"/>
              <a:t>.[B1])</a:t>
            </a:r>
          </a:p>
          <a:p>
            <a:endParaRPr lang="en-US" altLang="ru-RU" sz="1600" u="sng" dirty="0"/>
          </a:p>
          <a:p>
            <a:r>
              <a:rPr lang="en-US" altLang="ru-RU" sz="1600" dirty="0">
                <a:solidFill>
                  <a:srgbClr val="000000"/>
                </a:solidFill>
              </a:rPr>
              <a:t>(</a:t>
            </a:r>
            <a:r>
              <a:rPr lang="en-US" altLang="ru-RU" sz="1600" dirty="0" err="1">
                <a:solidFill>
                  <a:srgbClr val="000000"/>
                </a:solidFill>
              </a:rPr>
              <a:t>time.year</a:t>
            </a:r>
            <a:r>
              <a:rPr lang="en-US" altLang="ru-RU" sz="1600" dirty="0">
                <a:solidFill>
                  <a:srgbClr val="000000"/>
                </a:solidFill>
              </a:rPr>
              <a:t>.[2011] , </a:t>
            </a:r>
            <a:r>
              <a:rPr lang="en-US" altLang="ru-RU" sz="1600" dirty="0" err="1">
                <a:solidFill>
                  <a:srgbClr val="000000"/>
                </a:solidFill>
              </a:rPr>
              <a:t>Product.brand</a:t>
            </a:r>
            <a:r>
              <a:rPr lang="en-US" altLang="ru-RU" sz="1600" dirty="0">
                <a:solidFill>
                  <a:srgbClr val="000000"/>
                </a:solidFill>
              </a:rPr>
              <a:t>.[B1] , </a:t>
            </a:r>
            <a:r>
              <a:rPr lang="en-US" altLang="ru-RU" sz="1600" dirty="0" err="1">
                <a:solidFill>
                  <a:srgbClr val="000000"/>
                </a:solidFill>
              </a:rPr>
              <a:t>time.year</a:t>
            </a:r>
            <a:r>
              <a:rPr lang="en-US" altLang="ru-RU" sz="1600" dirty="0">
                <a:solidFill>
                  <a:srgbClr val="000000"/>
                </a:solidFill>
              </a:rPr>
              <a:t>.[2010])</a:t>
            </a:r>
          </a:p>
          <a:p>
            <a:endParaRPr lang="en-US" altLang="ru-RU" sz="1600" dirty="0"/>
          </a:p>
          <a:p>
            <a:r>
              <a:rPr lang="en-US" altLang="ru-RU" sz="1600" dirty="0"/>
              <a:t>(</a:t>
            </a:r>
            <a:r>
              <a:rPr lang="en-US" altLang="ru-RU" sz="1600" dirty="0" err="1"/>
              <a:t>time.year</a:t>
            </a:r>
            <a:r>
              <a:rPr lang="en-US" altLang="ru-RU" sz="1600" dirty="0"/>
              <a:t>.[2011] , </a:t>
            </a:r>
            <a:r>
              <a:rPr lang="en-US" altLang="ru-RU" sz="1600" dirty="0" err="1"/>
              <a:t>Product.brand</a:t>
            </a:r>
            <a:r>
              <a:rPr lang="en-US" altLang="ru-RU" sz="1600" dirty="0"/>
              <a:t>.[B1], Geo.[India])</a:t>
            </a:r>
          </a:p>
          <a:p>
            <a:endParaRPr lang="en-US" altLang="ru-RU" sz="1600" u="sng" dirty="0"/>
          </a:p>
          <a:p>
            <a:r>
              <a:rPr lang="en-US" altLang="ru-RU" sz="1600" dirty="0">
                <a:solidFill>
                  <a:srgbClr val="000000"/>
                </a:solidFill>
              </a:rPr>
              <a:t>(</a:t>
            </a:r>
            <a:r>
              <a:rPr lang="en-US" altLang="ru-RU" sz="1600" dirty="0" err="1">
                <a:solidFill>
                  <a:srgbClr val="000000"/>
                </a:solidFill>
              </a:rPr>
              <a:t>time.year</a:t>
            </a:r>
            <a:r>
              <a:rPr lang="en-US" altLang="ru-RU" sz="1600" dirty="0">
                <a:solidFill>
                  <a:srgbClr val="000000"/>
                </a:solidFill>
              </a:rPr>
              <a:t>.[2011] , </a:t>
            </a:r>
            <a:r>
              <a:rPr lang="en-US" altLang="ru-RU" sz="1600" dirty="0" err="1">
                <a:solidFill>
                  <a:srgbClr val="000000"/>
                </a:solidFill>
              </a:rPr>
              <a:t>Product.brand</a:t>
            </a:r>
            <a:r>
              <a:rPr lang="en-US" altLang="ru-RU" sz="1600" dirty="0">
                <a:solidFill>
                  <a:srgbClr val="000000"/>
                </a:solidFill>
              </a:rPr>
              <a:t>.[B1], </a:t>
            </a:r>
            <a:r>
              <a:rPr lang="en-US" altLang="ru-RU" sz="1600" dirty="0" err="1">
                <a:solidFill>
                  <a:srgbClr val="000000"/>
                </a:solidFill>
              </a:rPr>
              <a:t>Product.brand</a:t>
            </a:r>
            <a:r>
              <a:rPr lang="en-US" altLang="ru-RU" sz="1600" dirty="0">
                <a:solidFill>
                  <a:srgbClr val="000000"/>
                </a:solidFill>
              </a:rPr>
              <a:t>.[B2])</a:t>
            </a:r>
          </a:p>
          <a:p>
            <a:endParaRPr lang="en-US" altLang="ru-RU" sz="1600" dirty="0">
              <a:solidFill>
                <a:srgbClr val="000000"/>
              </a:solidFill>
            </a:endParaRPr>
          </a:p>
          <a:p>
            <a:endParaRPr lang="en-US" altLang="ru-RU" u="sng" dirty="0"/>
          </a:p>
          <a:p>
            <a:endParaRPr lang="en-US" altLang="ru-RU" u="sng" dirty="0"/>
          </a:p>
        </p:txBody>
      </p:sp>
      <p:sp>
        <p:nvSpPr>
          <p:cNvPr id="25604" name="TextBox 6">
            <a:extLst>
              <a:ext uri="{FF2B5EF4-FFF2-40B4-BE49-F238E27FC236}">
                <a16:creationId xmlns:a16="http://schemas.microsoft.com/office/drawing/2014/main" id="{0F0212D2-2C2D-42FF-AE68-1E2009BCB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6324600"/>
            <a:ext cx="71628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900"/>
              <a:t>* This analogy holds good except for hierarchies. Hierarchies in cube space can be considered as dimensions in Co-ordinate geometry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C893E-A9CB-406B-A2BD-5DC6ACDF1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640" y="5407439"/>
            <a:ext cx="71628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tuples are key to thinking in MDX .</a:t>
            </a:r>
          </a:p>
          <a:p>
            <a:endParaRPr lang="en-US" altLang="ru-RU" sz="1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will stop here till all tuple  related queries are clarified.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74503C3D-298A-4B00-9BDD-4C49C7C23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4575" y="679508"/>
            <a:ext cx="7801761" cy="554162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MDX query – tuple and SETS</a:t>
            </a:r>
          </a:p>
          <a:p>
            <a:pPr>
              <a:defRPr/>
            </a:pPr>
            <a:endParaRPr lang="en-US" sz="1600" u="sng" dirty="0"/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Something to remember </a:t>
            </a:r>
          </a:p>
          <a:p>
            <a:pPr>
              <a:defRPr/>
            </a:pPr>
            <a:endParaRPr lang="en-US" sz="1400" u="sng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AutoNum type="arabicPeriod"/>
              <a:defRPr/>
            </a:pPr>
            <a:r>
              <a:rPr lang="en-US" sz="1400" dirty="0">
                <a:solidFill>
                  <a:schemeClr val="tx1"/>
                </a:solidFill>
              </a:rPr>
              <a:t>This is a set containing a single tuple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 [Account].[Account Code].[E4098:47]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endParaRPr lang="en-US" sz="1400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2.  This is a single tuple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 [Account].[Account Code].[E4098:47]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Both are Different things conceptually and programmatically (though SSAS overlooks it).</a:t>
            </a:r>
          </a:p>
          <a:p>
            <a:pPr>
              <a:defRPr/>
            </a:pPr>
            <a:endParaRPr lang="en-US" sz="1400" u="sng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b="1" dirty="0"/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n-US" sz="1200" b="1" dirty="0">
              <a:solidFill>
                <a:prstClr val="black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4281DE34-F1D6-402A-AF01-EF2D6FA57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2632" y="741027"/>
            <a:ext cx="6593746" cy="5642995"/>
          </a:xfrm>
        </p:spPr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en-US" sz="1600" u="sng" dirty="0"/>
              <a:t>MDX query – tuple constructs</a:t>
            </a:r>
          </a:p>
          <a:p>
            <a:pPr>
              <a:defRPr/>
            </a:pPr>
            <a:endParaRPr lang="en-US" sz="1600" u="sng" dirty="0"/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A closer look at tuple</a:t>
            </a:r>
          </a:p>
          <a:p>
            <a:pPr>
              <a:defRPr/>
            </a:pPr>
            <a:endParaRPr lang="en-US" sz="1400" u="sng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elements separated by   ‘</a:t>
            </a:r>
            <a:r>
              <a:rPr lang="en-US" sz="1400" dirty="0">
                <a:solidFill>
                  <a:srgbClr val="FF0000"/>
                </a:solidFill>
              </a:rPr>
              <a:t> ,</a:t>
            </a:r>
            <a:r>
              <a:rPr lang="en-US" sz="1400" dirty="0">
                <a:solidFill>
                  <a:schemeClr val="tx1"/>
                </a:solidFill>
              </a:rPr>
              <a:t> ‘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Multi part identifier    ‘ 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  <a:r>
              <a:rPr lang="en-US" sz="1400" dirty="0">
                <a:solidFill>
                  <a:schemeClr val="tx1"/>
                </a:solidFill>
              </a:rPr>
              <a:t> ’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Can be of the form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en-US" sz="1400" dirty="0" err="1">
                <a:solidFill>
                  <a:schemeClr val="tx1"/>
                </a:solidFill>
              </a:rPr>
              <a:t>Dimension.hierarchy.Level.member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rgbClr val="FFC000"/>
                </a:solidFill>
              </a:rPr>
              <a:t>    [Time].[Time Hierarchy].[Month].&amp;[421]</a:t>
            </a:r>
          </a:p>
          <a:p>
            <a:pPr>
              <a:defRPr/>
            </a:pPr>
            <a:r>
              <a:rPr lang="en-US" sz="1400" dirty="0">
                <a:solidFill>
                  <a:srgbClr val="FFC000"/>
                </a:solidFill>
              </a:rPr>
              <a:t>    [Time].[Time Hierarchy].[Month].[2010 JAN]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en-US" sz="1400" dirty="0" err="1">
                <a:solidFill>
                  <a:schemeClr val="tx1"/>
                </a:solidFill>
              </a:rPr>
              <a:t>Dimension.member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rgbClr val="FFC000"/>
                </a:solidFill>
              </a:rPr>
              <a:t>[Time].[2010 JAN]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</a:rPr>
              <a:t>Colon ‘ : ‘ used to represent a series of members</a:t>
            </a:r>
          </a:p>
          <a:p>
            <a:pPr>
              <a:defRPr/>
            </a:pPr>
            <a:r>
              <a:rPr lang="en-US" sz="1400" dirty="0">
                <a:solidFill>
                  <a:srgbClr val="FFC000"/>
                </a:solidFill>
              </a:rPr>
              <a:t>([Time].[2010 JAN]:[Time].[2010 DEC])  </a:t>
            </a:r>
            <a:r>
              <a:rPr lang="ru-RU" dirty="0">
                <a:solidFill>
                  <a:srgbClr val="FFC000"/>
                </a:solidFill>
              </a:rPr>
              <a:t>-</a:t>
            </a:r>
            <a:r>
              <a:rPr lang="ru-RU" sz="1400" dirty="0">
                <a:solidFill>
                  <a:srgbClr val="0070C0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all months from </a:t>
            </a:r>
            <a:r>
              <a:rPr lang="en-US" sz="1400" dirty="0" err="1">
                <a:solidFill>
                  <a:schemeClr val="tx1"/>
                </a:solidFill>
              </a:rPr>
              <a:t>jan</a:t>
            </a:r>
            <a:r>
              <a:rPr lang="en-US" sz="1400" dirty="0">
                <a:solidFill>
                  <a:schemeClr val="tx1"/>
                </a:solidFill>
              </a:rPr>
              <a:t> 2010 to </a:t>
            </a:r>
            <a:r>
              <a:rPr lang="en-US" sz="1400" dirty="0" err="1">
                <a:solidFill>
                  <a:schemeClr val="tx1"/>
                </a:solidFill>
              </a:rPr>
              <a:t>dec</a:t>
            </a:r>
            <a:r>
              <a:rPr lang="en-US" sz="1400" dirty="0">
                <a:solidFill>
                  <a:schemeClr val="tx1"/>
                </a:solidFill>
              </a:rPr>
              <a:t> 2010</a:t>
            </a: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select</a:t>
            </a:r>
            <a:r>
              <a:rPr lang="en-US" sz="1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{[Account].[E4398:47]}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 </a:t>
            </a: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{([Time].[2010 JAN]:[Time].[2010 DEC]) } </a:t>
            </a:r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from</a:t>
            </a:r>
            <a:r>
              <a:rPr lang="en-US" sz="1400" dirty="0">
                <a:solidFill>
                  <a:prstClr val="black"/>
                </a:solidFill>
              </a:rPr>
              <a:t> [Cube REPORTING]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A22B80BB-1E8D-4D49-A507-EC8D15FF2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070" y="1772174"/>
            <a:ext cx="14097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4B684DD3-4C31-495B-8105-5CB3B4EBB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714376"/>
            <a:ext cx="7150216" cy="499852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MDX query – the children function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.Children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-- used to express the children of a member 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e.g. as per Time hierarchy – month is the child of quarter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select</a:t>
            </a:r>
            <a:r>
              <a:rPr lang="en-US" sz="1400" dirty="0">
                <a:solidFill>
                  <a:prstClr val="black"/>
                </a:solidFill>
              </a:rPr>
              <a:t> { Time.[2010 Quarter 1].</a:t>
            </a:r>
            <a:r>
              <a:rPr lang="en-US" sz="1400" dirty="0">
                <a:solidFill>
                  <a:srgbClr val="800000"/>
                </a:solidFill>
              </a:rPr>
              <a:t>children</a:t>
            </a:r>
            <a:r>
              <a:rPr lang="en-US" sz="1400" dirty="0">
                <a:solidFill>
                  <a:prstClr val="black"/>
                </a:solidFill>
              </a:rPr>
              <a:t> }</a:t>
            </a: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</a:rPr>
              <a:t>{[Account].[E4398:47]} </a:t>
            </a:r>
            <a:r>
              <a:rPr lang="en-US" sz="1400" dirty="0">
                <a:solidFill>
                  <a:srgbClr val="0000FF"/>
                </a:solidFill>
              </a:rPr>
              <a:t>on</a:t>
            </a:r>
            <a:r>
              <a:rPr lang="en-US" sz="14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400" dirty="0">
                <a:solidFill>
                  <a:srgbClr val="0000FF"/>
                </a:solidFill>
              </a:rPr>
              <a:t>from</a:t>
            </a:r>
            <a:r>
              <a:rPr lang="en-US" sz="1400" dirty="0">
                <a:solidFill>
                  <a:prstClr val="black"/>
                </a:solidFill>
              </a:rPr>
              <a:t> [Cube REPORTING]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28675" name="Picture 2">
            <a:extLst>
              <a:ext uri="{FF2B5EF4-FFF2-40B4-BE49-F238E27FC236}">
                <a16:creationId xmlns:a16="http://schemas.microsoft.com/office/drawing/2014/main" id="{21144FED-AC75-42F3-8340-901AA022A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703" y="3429000"/>
            <a:ext cx="14859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52D014E1-CF7B-4B0D-ACD9-046FB0DE5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6520" y="581636"/>
            <a:ext cx="6593747" cy="563460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MDX query – the </a:t>
            </a:r>
            <a:r>
              <a:rPr lang="en-US" sz="1600" u="sng" dirty="0" err="1"/>
              <a:t>Descendatns</a:t>
            </a:r>
            <a:r>
              <a:rPr lang="en-US" sz="1600" u="sng" dirty="0"/>
              <a:t> function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dirty="0">
                <a:solidFill>
                  <a:schemeClr val="tx1"/>
                </a:solidFill>
              </a:rPr>
              <a:t>Descendants (</a:t>
            </a:r>
            <a:r>
              <a:rPr lang="en-US" sz="1400" b="1" i="1" dirty="0">
                <a:solidFill>
                  <a:schemeClr val="tx1"/>
                </a:solidFill>
              </a:rPr>
              <a:t>member </a:t>
            </a:r>
            <a:r>
              <a:rPr lang="en-US" sz="1400" b="1" dirty="0">
                <a:solidFill>
                  <a:schemeClr val="tx1"/>
                </a:solidFill>
              </a:rPr>
              <a:t>[, [ </a:t>
            </a:r>
            <a:r>
              <a:rPr lang="en-US" sz="1400" b="1" i="1" dirty="0">
                <a:solidFill>
                  <a:schemeClr val="tx1"/>
                </a:solidFill>
              </a:rPr>
              <a:t>level </a:t>
            </a:r>
            <a:r>
              <a:rPr lang="en-US" sz="1400" b="1" dirty="0">
                <a:solidFill>
                  <a:schemeClr val="tx1"/>
                </a:solidFill>
              </a:rPr>
              <a:t>] [, </a:t>
            </a:r>
            <a:r>
              <a:rPr lang="en-US" sz="1400" b="1" i="1" dirty="0">
                <a:solidFill>
                  <a:schemeClr val="tx1"/>
                </a:solidFill>
              </a:rPr>
              <a:t>flag</a:t>
            </a:r>
            <a:r>
              <a:rPr lang="en-US" sz="1400" b="1" dirty="0">
                <a:solidFill>
                  <a:schemeClr val="tx1"/>
                </a:solidFill>
              </a:rPr>
              <a:t>]] )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-- used to express the Descendant  of a </a:t>
            </a:r>
            <a:r>
              <a:rPr lang="en-US" sz="1400" i="1" dirty="0">
                <a:solidFill>
                  <a:schemeClr val="tx1"/>
                </a:solidFill>
              </a:rPr>
              <a:t>member </a:t>
            </a:r>
            <a:r>
              <a:rPr lang="en-US" sz="1400" dirty="0">
                <a:solidFill>
                  <a:schemeClr val="tx1"/>
                </a:solidFill>
              </a:rPr>
              <a:t>at a </a:t>
            </a:r>
            <a:r>
              <a:rPr lang="en-US" sz="1400" i="1" dirty="0">
                <a:solidFill>
                  <a:schemeClr val="tx1"/>
                </a:solidFill>
              </a:rPr>
              <a:t>level 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Flag allows display </a:t>
            </a:r>
          </a:p>
          <a:p>
            <a:pPr>
              <a:defRPr/>
            </a:pPr>
            <a:endParaRPr lang="en-US" sz="11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 </a:t>
            </a:r>
            <a:r>
              <a:rPr lang="en-US" sz="1100" dirty="0">
                <a:solidFill>
                  <a:prstClr val="black"/>
                </a:solidFill>
              </a:rPr>
              <a:t>{[Account].[E4398:47]}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descendants</a:t>
            </a:r>
            <a:r>
              <a:rPr lang="en-US" sz="1100" dirty="0">
                <a:solidFill>
                  <a:prstClr val="black"/>
                </a:solidFill>
              </a:rPr>
              <a:t>(Time.[2010],</a:t>
            </a:r>
            <a:r>
              <a:rPr lang="en-US" sz="1100" dirty="0" err="1">
                <a:solidFill>
                  <a:prstClr val="black"/>
                </a:solidFill>
              </a:rPr>
              <a:t>month,</a:t>
            </a:r>
            <a:r>
              <a:rPr lang="en-US" sz="1100" dirty="0" err="1">
                <a:solidFill>
                  <a:srgbClr val="0000FF"/>
                </a:solidFill>
              </a:rPr>
              <a:t>self</a:t>
            </a: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[Cube REPORTING]</a:t>
            </a:r>
          </a:p>
          <a:p>
            <a:pPr>
              <a:defRPr/>
            </a:pPr>
            <a:endParaRPr lang="en-US" sz="11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  <a:r>
              <a:rPr lang="en-US" sz="1100" dirty="0">
                <a:solidFill>
                  <a:prstClr val="black"/>
                </a:solidFill>
              </a:rPr>
              <a:t> {[Account].[E4398:47]}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descendants</a:t>
            </a:r>
            <a:r>
              <a:rPr lang="en-US" sz="1100" dirty="0">
                <a:solidFill>
                  <a:prstClr val="black"/>
                </a:solidFill>
              </a:rPr>
              <a:t>(Time.[2010],</a:t>
            </a:r>
            <a:r>
              <a:rPr lang="en-US" sz="1100" dirty="0" err="1">
                <a:solidFill>
                  <a:prstClr val="black"/>
                </a:solidFill>
              </a:rPr>
              <a:t>month,</a:t>
            </a:r>
            <a:r>
              <a:rPr lang="en-US" sz="1100" dirty="0" err="1">
                <a:solidFill>
                  <a:srgbClr val="0000FF"/>
                </a:solidFill>
              </a:rPr>
              <a:t>self_and_before</a:t>
            </a: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[Cube REPORTING]</a:t>
            </a:r>
            <a:endParaRPr lang="en-US" sz="11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ADEE7D10-2A7F-4BDE-851F-05DFD3DF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40" y="2163660"/>
            <a:ext cx="13335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>
            <a:extLst>
              <a:ext uri="{FF2B5EF4-FFF2-40B4-BE49-F238E27FC236}">
                <a16:creationId xmlns:a16="http://schemas.microsoft.com/office/drawing/2014/main" id="{85E07D1A-2769-4BF6-84AA-572098796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675" y="1895214"/>
            <a:ext cx="15430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D80B639B-D685-47CB-87D8-3CFA0446B5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1353" y="732638"/>
            <a:ext cx="7122253" cy="4468536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Assignment -1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Assume the following Dimensions : 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Time  :  Year &lt;- Quarter &lt;- Month &lt;- Day 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Product :  Dollar Sales, Unit Sales 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Geo : country &lt;- state &lt;- city 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B82D689E-5B1D-4656-9DAB-E8656163A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588" y="604750"/>
            <a:ext cx="8047139" cy="5712159"/>
          </a:xfrm>
        </p:spPr>
        <p:txBody>
          <a:bodyPr rtlCol="0">
            <a:normAutofit fontScale="47500" lnSpcReduction="20000"/>
          </a:bodyPr>
          <a:lstStyle/>
          <a:p>
            <a:pPr>
              <a:defRPr/>
            </a:pPr>
            <a:endParaRPr lang="ru-RU" sz="2000" u="sng" dirty="0"/>
          </a:p>
          <a:p>
            <a:pPr>
              <a:defRPr/>
            </a:pPr>
            <a:r>
              <a:rPr lang="en-US" sz="2000" u="sng" dirty="0"/>
              <a:t>Cross joins</a:t>
            </a:r>
          </a:p>
          <a:p>
            <a:pPr>
              <a:defRPr/>
            </a:pPr>
            <a:r>
              <a:rPr lang="en-US" sz="2000" b="1" u="sng" dirty="0">
                <a:solidFill>
                  <a:schemeClr val="tx1"/>
                </a:solidFill>
              </a:rPr>
              <a:t>Concept : 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</a:rPr>
              <a:t>Two Sets - A ,B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</a:rPr>
              <a:t>A = {1,2,3}	B = {</a:t>
            </a:r>
            <a:r>
              <a:rPr lang="en-US" sz="2000" dirty="0" err="1">
                <a:solidFill>
                  <a:schemeClr val="tx1"/>
                </a:solidFill>
              </a:rPr>
              <a:t>x,y</a:t>
            </a:r>
            <a:r>
              <a:rPr lang="en-US" sz="2000" dirty="0">
                <a:solidFill>
                  <a:schemeClr val="tx1"/>
                </a:solidFill>
              </a:rPr>
              <a:t>}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</a:rPr>
              <a:t>Cross join </a:t>
            </a:r>
            <a:r>
              <a:rPr lang="en-US" sz="2000" dirty="0" err="1">
                <a:solidFill>
                  <a:schemeClr val="tx1"/>
                </a:solidFill>
              </a:rPr>
              <a:t>AxB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000" dirty="0" err="1">
                <a:solidFill>
                  <a:schemeClr val="tx1"/>
                </a:solidFill>
              </a:rPr>
              <a:t>AxB</a:t>
            </a:r>
            <a:r>
              <a:rPr lang="en-US" sz="2000" dirty="0">
                <a:solidFill>
                  <a:schemeClr val="tx1"/>
                </a:solidFill>
              </a:rPr>
              <a:t> = { (1,x), (2,x), (3,x), (1,y), (2,y), (3,y),}</a:t>
            </a:r>
          </a:p>
          <a:p>
            <a:pPr>
              <a:defRPr/>
            </a:pPr>
            <a:endParaRPr lang="en-US" sz="2000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000" u="sng" dirty="0">
                <a:solidFill>
                  <a:schemeClr val="tx1"/>
                </a:solidFill>
              </a:rPr>
              <a:t>Planned GSV for 2 accounts for 3 months -- </a:t>
            </a:r>
            <a:endParaRPr lang="en-US" sz="2000" u="sng" dirty="0"/>
          </a:p>
          <a:p>
            <a:pPr>
              <a:defRPr/>
            </a:pPr>
            <a:r>
              <a:rPr lang="en-US" sz="2000" dirty="0">
                <a:solidFill>
                  <a:srgbClr val="0000FF"/>
                </a:solidFill>
              </a:rPr>
              <a:t>select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(account.[Account Code].[E4098:47]),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(account.[Account Code].[E4400:47])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*  </a:t>
            </a:r>
            <a:r>
              <a:rPr lang="en-US" sz="2000" dirty="0">
                <a:solidFill>
                  <a:srgbClr val="FFC000"/>
                </a:solidFill>
              </a:rPr>
              <a:t>-- cross join 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time.[2010 JAN] : time.[2010 MAR] 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srgbClr val="0000FF"/>
                </a:solidFill>
              </a:rPr>
              <a:t>on</a:t>
            </a:r>
            <a:r>
              <a:rPr lang="en-US" sz="20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[Measures].[Planned GSV]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}</a:t>
            </a:r>
            <a:r>
              <a:rPr lang="en-US" sz="2000" dirty="0">
                <a:solidFill>
                  <a:srgbClr val="0000FF"/>
                </a:solidFill>
              </a:rPr>
              <a:t>on</a:t>
            </a:r>
            <a:r>
              <a:rPr lang="en-US" sz="20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2000" dirty="0">
                <a:solidFill>
                  <a:srgbClr val="0000FF"/>
                </a:solidFill>
              </a:rPr>
              <a:t>from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2000" dirty="0">
                <a:solidFill>
                  <a:prstClr val="black"/>
                </a:solidFill>
              </a:rPr>
              <a:t>[Cube REPORTING]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20E5F2DE-057D-4EEE-807F-35461086E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431" y="4396005"/>
            <a:ext cx="44577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841A4637-A6ED-44DA-B47E-F9861AF392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6679" y="587228"/>
            <a:ext cx="7222921" cy="566117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Filter 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u="sng" dirty="0">
                <a:solidFill>
                  <a:schemeClr val="tx1"/>
                </a:solidFill>
              </a:rPr>
              <a:t>Concept : </a:t>
            </a:r>
          </a:p>
          <a:p>
            <a:pPr>
              <a:defRPr/>
            </a:pPr>
            <a:r>
              <a:rPr lang="en-US" sz="1400" i="1" dirty="0">
                <a:solidFill>
                  <a:schemeClr val="tx1"/>
                </a:solidFill>
              </a:rPr>
              <a:t>Filter  ( Set , Expression )</a:t>
            </a:r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Accounts which have more than GSV</a:t>
            </a:r>
            <a:endParaRPr lang="en-US" sz="1400" u="sng" dirty="0"/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srgbClr val="800000"/>
                </a:solidFill>
              </a:rPr>
              <a:t>filter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(account.[Account Code].</a:t>
            </a:r>
            <a:r>
              <a:rPr lang="en-US" sz="1100" dirty="0">
                <a:solidFill>
                  <a:srgbClr val="0000FF"/>
                </a:solidFill>
              </a:rPr>
              <a:t>members</a:t>
            </a:r>
            <a:r>
              <a:rPr lang="en-US" sz="1100" dirty="0">
                <a:solidFill>
                  <a:prstClr val="black"/>
                </a:solidFill>
              </a:rPr>
              <a:t>),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[Measures].[Planned GSV] &gt; 10000000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[Measures].[Planned GSV]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[Cube REPORTING]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DE02376C-7341-4BA8-85E8-63C369019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5129214"/>
            <a:ext cx="64865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CFBD17F-3F54-403D-96BD-25353FD1BB6D}"/>
              </a:ext>
            </a:extLst>
          </p:cNvPr>
          <p:cNvCxnSpPr/>
          <p:nvPr/>
        </p:nvCxnSpPr>
        <p:spPr>
          <a:xfrm flipH="1">
            <a:off x="3803009" y="2058653"/>
            <a:ext cx="34290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2DA890F-C5F5-42C8-B2FB-982E67BA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596" y="1728786"/>
            <a:ext cx="1447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100" dirty="0">
                <a:solidFill>
                  <a:srgbClr val="0000FF"/>
                </a:solidFill>
              </a:rPr>
              <a:t>.members </a:t>
            </a:r>
            <a:r>
              <a:rPr lang="en-US" altLang="ru-RU" sz="1100" dirty="0"/>
              <a:t>gives all members of that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58160-DC8D-45D9-943D-935BFBCD8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205" y="838900"/>
            <a:ext cx="9905998" cy="616591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</a:t>
            </a:r>
            <a:r>
              <a:rPr lang="ru" dirty="0" err="1">
                <a:solidFill>
                  <a:srgbClr val="FFC000"/>
                </a:solidFill>
              </a:rPr>
              <a:t>olap- </a:t>
            </a:r>
            <a:r>
              <a:rPr lang="ru" dirty="0">
                <a:solidFill>
                  <a:srgbClr val="FFC000"/>
                </a:solidFill>
              </a:rPr>
              <a:t>кубов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F4A0A4-E45E-495D-9BBA-84F93F55D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009" y="1262543"/>
            <a:ext cx="9989191" cy="4520429"/>
          </a:xfrm>
        </p:spPr>
        <p:txBody>
          <a:bodyPr/>
          <a:lstStyle/>
          <a:p>
            <a:r>
              <a:rPr lang="ru" dirty="0">
                <a:solidFill>
                  <a:srgbClr val="FFFF00"/>
                </a:solidFill>
              </a:rPr>
              <a:t>Чтобы избежать проблем с подключением к базе данных, необходимо проверить параметры подключения в SQL Server Analysis Services, параметры входа в качестве SQL Server и SQL Server Analysis Services.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4394-2ED2-4825-8398-17DC796BE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53" y="2561045"/>
            <a:ext cx="11026421" cy="264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69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D4B8704B-C0F1-4983-91E7-F0F6D6E1D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293" y="573247"/>
            <a:ext cx="6686025" cy="5693329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Filter 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</a:rPr>
              <a:t>What is the meaning of this ?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elect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srgbClr val="800000"/>
                </a:solidFill>
              </a:rPr>
              <a:t>filter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(account.[Account Code].</a:t>
            </a:r>
            <a:r>
              <a:rPr lang="en-US" sz="1200" dirty="0">
                <a:solidFill>
                  <a:srgbClr val="0000FF"/>
                </a:solidFill>
              </a:rPr>
              <a:t>members</a:t>
            </a:r>
            <a:r>
              <a:rPr lang="en-US" sz="1200" dirty="0">
                <a:solidFill>
                  <a:prstClr val="black"/>
                </a:solidFill>
              </a:rPr>
              <a:t>),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([Measures].[Planned GSV] ) &gt; 10000000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)*  </a:t>
            </a:r>
            <a:r>
              <a:rPr lang="en-US" sz="1200" dirty="0">
                <a:solidFill>
                  <a:srgbClr val="FFC000"/>
                </a:solidFill>
              </a:rPr>
              <a:t>-- cross join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time.[2010 JAN] : time.[2010 MAR]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on</a:t>
            </a:r>
            <a:r>
              <a:rPr lang="en-US" sz="12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[Measures].[Planned GSV]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}</a:t>
            </a:r>
            <a:r>
              <a:rPr lang="en-US" sz="1200" dirty="0">
                <a:solidFill>
                  <a:srgbClr val="0000FF"/>
                </a:solidFill>
              </a:rPr>
              <a:t>on</a:t>
            </a:r>
            <a:r>
              <a:rPr lang="en-US" sz="12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from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[Cube REPORTING]</a:t>
            </a:r>
            <a:endParaRPr lang="en-US" sz="12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551AF42B-EBC8-4DC6-BFCE-D416CB5AA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270" y="4185408"/>
            <a:ext cx="85058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ECB59019-F2E1-4D8C-9523-22AE41872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015" y="676274"/>
            <a:ext cx="7457813" cy="5514801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1600" u="sng" dirty="0"/>
              <a:t>Filter </a:t>
            </a: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</a:rPr>
              <a:t>And this ?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select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srgbClr val="800000"/>
                </a:solidFill>
              </a:rPr>
              <a:t>filter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(account.[Account Code].</a:t>
            </a:r>
            <a:r>
              <a:rPr lang="en-US" sz="1200" dirty="0">
                <a:solidFill>
                  <a:srgbClr val="0000FF"/>
                </a:solidFill>
              </a:rPr>
              <a:t>members</a:t>
            </a:r>
            <a:r>
              <a:rPr lang="en-US" sz="1200" dirty="0">
                <a:solidFill>
                  <a:prstClr val="black"/>
                </a:solidFill>
              </a:rPr>
              <a:t>),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([Measures].[Planned GSV] ,</a:t>
            </a:r>
            <a:r>
              <a:rPr lang="en-US" sz="1200" u="sng" dirty="0">
                <a:solidFill>
                  <a:prstClr val="black"/>
                </a:solidFill>
              </a:rPr>
              <a:t>time.[2010 JAN]</a:t>
            </a:r>
            <a:r>
              <a:rPr lang="en-US" sz="1200" dirty="0">
                <a:solidFill>
                  <a:prstClr val="black"/>
                </a:solidFill>
              </a:rPr>
              <a:t>) &gt; 10000000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)*  </a:t>
            </a:r>
            <a:r>
              <a:rPr lang="en-US" sz="1200" dirty="0">
                <a:solidFill>
                  <a:srgbClr val="FFC000"/>
                </a:solidFill>
              </a:rPr>
              <a:t>-- cross join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time.[2010 JAN] : time.[2010 MAR]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on</a:t>
            </a:r>
            <a:r>
              <a:rPr lang="en-US" sz="12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[Measures].[Planned GSV]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}</a:t>
            </a:r>
            <a:r>
              <a:rPr lang="en-US" sz="1200" dirty="0">
                <a:solidFill>
                  <a:srgbClr val="0000FF"/>
                </a:solidFill>
              </a:rPr>
              <a:t>on</a:t>
            </a:r>
            <a:r>
              <a:rPr lang="en-US" sz="12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from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[Cube REPORTING]</a:t>
            </a:r>
            <a:endParaRPr lang="en-US" sz="12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4819" name="Picture 2">
            <a:extLst>
              <a:ext uri="{FF2B5EF4-FFF2-40B4-BE49-F238E27FC236}">
                <a16:creationId xmlns:a16="http://schemas.microsoft.com/office/drawing/2014/main" id="{2796BA10-1D6B-4800-B047-D90A97E29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807" y="4943475"/>
            <a:ext cx="58483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3C3CA90-7311-465F-9E8D-29CDA68C1CAC}"/>
              </a:ext>
            </a:extLst>
          </p:cNvPr>
          <p:cNvCxnSpPr/>
          <p:nvPr/>
        </p:nvCxnSpPr>
        <p:spPr>
          <a:xfrm flipH="1">
            <a:off x="4724400" y="1328519"/>
            <a:ext cx="34290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989FC05-D29A-4017-AF63-B301A5E56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7357" y="1028481"/>
            <a:ext cx="14478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100" dirty="0"/>
              <a:t>Tuple reference is one of the powerful concepts in MDX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0916B6DD-7672-4332-9069-A0A5857D4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9567" y="671118"/>
            <a:ext cx="7290033" cy="5577281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sz="1600" u="sng" dirty="0"/>
              <a:t>order </a:t>
            </a:r>
          </a:p>
          <a:p>
            <a:pPr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1" u="sng" dirty="0">
                <a:solidFill>
                  <a:schemeClr val="tx1"/>
                </a:solidFill>
              </a:rPr>
              <a:t>Concept : </a:t>
            </a:r>
          </a:p>
          <a:p>
            <a:pPr>
              <a:defRPr/>
            </a:pPr>
            <a:r>
              <a:rPr lang="en-US" sz="1400" i="1" dirty="0">
                <a:solidFill>
                  <a:schemeClr val="tx1"/>
                </a:solidFill>
              </a:rPr>
              <a:t>Order (set1, expression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[, ASC | DESC | BASC | BDESC])</a:t>
            </a:r>
            <a:endParaRPr lang="en-US" sz="1400" i="1" u="sng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Accounts ordered by GSV</a:t>
            </a:r>
            <a:endParaRPr lang="en-US" sz="1400" u="sng" dirty="0"/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non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empty</a:t>
            </a:r>
            <a:r>
              <a:rPr lang="en-US" sz="1100" dirty="0">
                <a:solidFill>
                  <a:prstClr val="black"/>
                </a:solidFill>
              </a:rPr>
              <a:t> (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order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(account.[Account Code].</a:t>
            </a:r>
            <a:r>
              <a:rPr lang="en-US" sz="1100" dirty="0">
                <a:solidFill>
                  <a:srgbClr val="0000FF"/>
                </a:solidFill>
              </a:rPr>
              <a:t>members</a:t>
            </a:r>
            <a:r>
              <a:rPr lang="en-US" sz="1100" dirty="0">
                <a:solidFill>
                  <a:prstClr val="black"/>
                </a:solidFill>
              </a:rPr>
              <a:t>),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([Measures].[Planned GSV] )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[Measures].[Planned GSV]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[Cube REPORTING]</a:t>
            </a: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5843" name="Picture 2">
            <a:extLst>
              <a:ext uri="{FF2B5EF4-FFF2-40B4-BE49-F238E27FC236}">
                <a16:creationId xmlns:a16="http://schemas.microsoft.com/office/drawing/2014/main" id="{52F051A5-0DD0-4F5B-9E9C-09A16664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29" y="4555222"/>
            <a:ext cx="81819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24B27DB4-6BB4-4009-B473-2FCF4F331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789" y="304800"/>
            <a:ext cx="8221211" cy="5844330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en-US" sz="1400" u="sng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Accounts ordered by ???</a:t>
            </a:r>
            <a:endParaRPr lang="en-US" sz="1400" u="sng" dirty="0"/>
          </a:p>
          <a:p>
            <a:pPr>
              <a:defRPr/>
            </a:pPr>
            <a:endParaRPr lang="en-US" sz="11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non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empty</a:t>
            </a:r>
            <a:r>
              <a:rPr lang="en-US" sz="1100" dirty="0">
                <a:solidFill>
                  <a:prstClr val="black"/>
                </a:solidFill>
              </a:rPr>
              <a:t> (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order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(account.[Account Code].</a:t>
            </a:r>
            <a:r>
              <a:rPr lang="en-US" sz="1100" dirty="0">
                <a:solidFill>
                  <a:srgbClr val="0000FF"/>
                </a:solidFill>
              </a:rPr>
              <a:t>members</a:t>
            </a:r>
            <a:r>
              <a:rPr lang="en-US" sz="1100" dirty="0">
                <a:solidFill>
                  <a:prstClr val="black"/>
                </a:solidFill>
              </a:rPr>
              <a:t>),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([Measures].[Planned GSV],time.[2011 JAN] )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)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[Measures].[Planned GSV]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</a:t>
            </a: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[Cube REPORTING]</a:t>
            </a: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6867" name="Picture 2">
            <a:extLst>
              <a:ext uri="{FF2B5EF4-FFF2-40B4-BE49-F238E27FC236}">
                <a16:creationId xmlns:a16="http://schemas.microsoft.com/office/drawing/2014/main" id="{70016E4E-C453-4FA5-AC31-E22839F9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700" y="3910668"/>
            <a:ext cx="8001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A61E1382-DB8C-4F28-8449-AB221DF98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014" y="730251"/>
            <a:ext cx="7550092" cy="5544714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The Where Clause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select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from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[Cube REPORTING]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where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([Measures].[Planned GSV] )</a:t>
            </a:r>
          </a:p>
          <a:p>
            <a:pPr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select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from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[Cube REPORTING]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where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([Measures].[Planned GSV],time.[2010 JAN] )</a:t>
            </a:r>
          </a:p>
          <a:p>
            <a:pPr>
              <a:defRPr/>
            </a:pPr>
            <a:endParaRPr lang="en-US" sz="12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select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from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[Cube REPORTING]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where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([Measures].[Planned GSV],time.[2010 JAN] ,account.[Account Code].[E4400:47] )</a:t>
            </a:r>
            <a:endParaRPr lang="en-US" sz="12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856C126-EFEA-47CC-A49C-61403D4AA944}"/>
              </a:ext>
            </a:extLst>
          </p:cNvPr>
          <p:cNvCxnSpPr/>
          <p:nvPr/>
        </p:nvCxnSpPr>
        <p:spPr>
          <a:xfrm flipH="1">
            <a:off x="2938943" y="914400"/>
            <a:ext cx="3429000" cy="1219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9B68619-16A4-4B1C-90E3-80769CB9B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62068"/>
            <a:ext cx="1447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100" dirty="0"/>
              <a:t>Tuple instead of expression used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F96C791-25E0-4D56-B915-BDB12064E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49426"/>
            <a:ext cx="16383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>
            <a:extLst>
              <a:ext uri="{FF2B5EF4-FFF2-40B4-BE49-F238E27FC236}">
                <a16:creationId xmlns:a16="http://schemas.microsoft.com/office/drawing/2014/main" id="{06E82B86-0B37-47FC-B647-CD45CC26F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3164470"/>
            <a:ext cx="11906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D0CEEE3F-E2F0-4F79-BABC-B8849829F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1340433"/>
            <a:ext cx="16859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DB39DC1C-4A2C-42DD-B266-0B323AF45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570" y="296411"/>
            <a:ext cx="7843707" cy="5928220"/>
          </a:xfrm>
        </p:spPr>
        <p:txBody>
          <a:bodyPr rtlCol="0">
            <a:normAutofit fontScale="85000" lnSpcReduction="20000"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Named Sets  : Ease of reference </a:t>
            </a:r>
          </a:p>
          <a:p>
            <a:pPr>
              <a:defRPr/>
            </a:pPr>
            <a:endParaRPr lang="en-US" sz="1100" dirty="0"/>
          </a:p>
          <a:p>
            <a:pPr>
              <a:defRPr/>
            </a:pPr>
            <a:r>
              <a:rPr lang="en-US" sz="1050" dirty="0">
                <a:solidFill>
                  <a:srgbClr val="0000FF"/>
                </a:solidFill>
              </a:rPr>
              <a:t>with</a:t>
            </a:r>
            <a:r>
              <a:rPr lang="en-US" sz="1050" dirty="0">
                <a:solidFill>
                  <a:prstClr val="black"/>
                </a:solidFill>
              </a:rPr>
              <a:t> </a:t>
            </a:r>
            <a:r>
              <a:rPr lang="en-US" sz="1050" dirty="0">
                <a:solidFill>
                  <a:srgbClr val="0000FF"/>
                </a:solidFill>
              </a:rPr>
              <a:t>set</a:t>
            </a:r>
            <a:r>
              <a:rPr lang="en-US" sz="1050" dirty="0">
                <a:solidFill>
                  <a:prstClr val="black"/>
                </a:solidFill>
              </a:rPr>
              <a:t> [great accounts] </a:t>
            </a:r>
            <a:r>
              <a:rPr lang="en-US" sz="1050" dirty="0">
                <a:solidFill>
                  <a:srgbClr val="0000FF"/>
                </a:solidFill>
              </a:rPr>
              <a:t>as</a:t>
            </a:r>
            <a:r>
              <a:rPr lang="en-US" sz="105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[Account].[Account Code].[E1373:47],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[Account].[Account Code].[E40301:47]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} </a:t>
            </a:r>
          </a:p>
          <a:p>
            <a:pPr>
              <a:defRPr/>
            </a:pPr>
            <a:endParaRPr lang="en-US" sz="105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050" dirty="0">
                <a:solidFill>
                  <a:srgbClr val="0000FF"/>
                </a:solidFill>
              </a:rPr>
              <a:t>select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[Measures].[Planned GSV]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050" dirty="0">
                <a:solidFill>
                  <a:srgbClr val="0000FF"/>
                </a:solidFill>
              </a:rPr>
              <a:t>on</a:t>
            </a:r>
            <a:r>
              <a:rPr lang="en-US" sz="1050" dirty="0">
                <a:solidFill>
                  <a:prstClr val="black"/>
                </a:solidFill>
              </a:rPr>
              <a:t> 0,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 </a:t>
            </a:r>
            <a:r>
              <a:rPr lang="en-US" sz="1050" dirty="0">
                <a:solidFill>
                  <a:srgbClr val="0000FF"/>
                </a:solidFill>
              </a:rPr>
              <a:t>non</a:t>
            </a:r>
            <a:r>
              <a:rPr lang="en-US" sz="1050" dirty="0">
                <a:solidFill>
                  <a:prstClr val="black"/>
                </a:solidFill>
              </a:rPr>
              <a:t> </a:t>
            </a:r>
            <a:r>
              <a:rPr lang="en-US" sz="1050" dirty="0">
                <a:solidFill>
                  <a:srgbClr val="0000FF"/>
                </a:solidFill>
              </a:rPr>
              <a:t>empty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[great accounts]</a:t>
            </a:r>
          </a:p>
          <a:p>
            <a:pPr>
              <a:defRPr/>
            </a:pPr>
            <a:r>
              <a:rPr lang="en-US" sz="1050" dirty="0">
                <a:solidFill>
                  <a:prstClr val="black"/>
                </a:solidFill>
              </a:rPr>
              <a:t>} </a:t>
            </a:r>
            <a:r>
              <a:rPr lang="en-US" sz="1050" dirty="0">
                <a:solidFill>
                  <a:srgbClr val="0000FF"/>
                </a:solidFill>
              </a:rPr>
              <a:t>on</a:t>
            </a:r>
            <a:r>
              <a:rPr lang="en-US" sz="1050" dirty="0">
                <a:solidFill>
                  <a:prstClr val="black"/>
                </a:solidFill>
              </a:rPr>
              <a:t> 1</a:t>
            </a:r>
          </a:p>
          <a:p>
            <a:pPr>
              <a:defRPr/>
            </a:pPr>
            <a:r>
              <a:rPr lang="en-US" sz="1050" dirty="0">
                <a:solidFill>
                  <a:srgbClr val="0000FF"/>
                </a:solidFill>
              </a:rPr>
              <a:t>from</a:t>
            </a:r>
            <a:r>
              <a:rPr lang="en-US" sz="1050" dirty="0">
                <a:solidFill>
                  <a:prstClr val="black"/>
                </a:solidFill>
              </a:rPr>
              <a:t> [Cube REPORTING]</a:t>
            </a:r>
            <a:endParaRPr lang="en-US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600" dirty="0"/>
              <a:t>Also possible to create persistent named Sets 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create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set</a:t>
            </a:r>
            <a:r>
              <a:rPr lang="en-US" sz="1100" dirty="0">
                <a:solidFill>
                  <a:prstClr val="black"/>
                </a:solidFill>
              </a:rPr>
              <a:t> [Cube REPORTING].[test accounts] </a:t>
            </a:r>
            <a:r>
              <a:rPr lang="en-US" sz="1100" dirty="0">
                <a:solidFill>
                  <a:srgbClr val="0000FF"/>
                </a:solidFill>
              </a:rPr>
              <a:t>as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[Account].[Account Code].[E1373:47],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[Account].[Account Code].[E40301:47]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 </a:t>
            </a:r>
            <a:endParaRPr lang="en-US" sz="11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38915" name="Picture 2">
            <a:extLst>
              <a:ext uri="{FF2B5EF4-FFF2-40B4-BE49-F238E27FC236}">
                <a16:creationId xmlns:a16="http://schemas.microsoft.com/office/drawing/2014/main" id="{79B55965-6149-463E-8893-E83A72CCD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287" y="3429000"/>
            <a:ext cx="17621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EA0051F9-9092-48E7-8B62-64884D61D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5251" y="374357"/>
            <a:ext cx="7474591" cy="5831048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Calculated members :  the power of MDX !!!!</a:t>
            </a:r>
          </a:p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1. Simple Calculated members </a:t>
            </a:r>
          </a:p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Find the  Average sales  price  ( i.e. Total Dollar sales /  number of units sold )  for the quarters </a:t>
            </a:r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2005 Q1 and Q2.</a:t>
            </a:r>
          </a:p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WITH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MEMBER</a:t>
            </a:r>
            <a:r>
              <a:rPr lang="en-US" sz="1000" dirty="0">
                <a:solidFill>
                  <a:prstClr val="black"/>
                </a:solidFill>
              </a:rPr>
              <a:t> [Measures].[</a:t>
            </a:r>
            <a:r>
              <a:rPr lang="en-US" sz="1000" dirty="0" err="1">
                <a:solidFill>
                  <a:prstClr val="black"/>
                </a:solidFill>
              </a:rPr>
              <a:t>Avg</a:t>
            </a:r>
            <a:r>
              <a:rPr lang="en-US" sz="1000" dirty="0">
                <a:solidFill>
                  <a:prstClr val="black"/>
                </a:solidFill>
              </a:rPr>
              <a:t> Sales Price] </a:t>
            </a:r>
            <a:r>
              <a:rPr lang="en-US" sz="10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[Measures].[Dollar Sales] / [Measures].[Unit Sales]</a:t>
            </a:r>
          </a:p>
          <a:p>
            <a:pPr>
              <a:defRPr/>
            </a:pPr>
            <a:endParaRPr lang="en-US" sz="100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SELECT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{ [Measures].[Dollar Sales]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[Measures].[Unit Sales]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, [Measures].[</a:t>
            </a:r>
            <a:r>
              <a:rPr lang="en-US" sz="1000" dirty="0" err="1">
                <a:solidFill>
                  <a:prstClr val="black"/>
                </a:solidFill>
              </a:rPr>
              <a:t>Avg</a:t>
            </a:r>
            <a:r>
              <a:rPr lang="en-US" sz="1000" dirty="0">
                <a:solidFill>
                  <a:prstClr val="black"/>
                </a:solidFill>
              </a:rPr>
              <a:t> Sales Price] }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on</a:t>
            </a:r>
            <a:r>
              <a:rPr lang="en-US" sz="1000" dirty="0">
                <a:solidFill>
                  <a:prstClr val="black"/>
                </a:solidFill>
              </a:rPr>
              <a:t> </a:t>
            </a:r>
            <a:r>
              <a:rPr lang="en-US" sz="1000" dirty="0">
                <a:solidFill>
                  <a:srgbClr val="0000FF"/>
                </a:solidFill>
              </a:rPr>
              <a:t>columns</a:t>
            </a:r>
            <a:r>
              <a:rPr lang="en-US" sz="1000" dirty="0">
                <a:solidFill>
                  <a:prstClr val="black"/>
                </a:solidFill>
              </a:rPr>
              <a:t>,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{ [Time].[Q1, 2005]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, [Time].[Q2, 2005]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on</a:t>
            </a:r>
            <a:r>
              <a:rPr lang="en-US" sz="1000" dirty="0">
                <a:solidFill>
                  <a:prstClr val="black"/>
                </a:solidFill>
              </a:rPr>
              <a:t> </a:t>
            </a:r>
            <a:r>
              <a:rPr lang="en-US" sz="1000" dirty="0">
                <a:solidFill>
                  <a:srgbClr val="0000FF"/>
                </a:solidFill>
              </a:rPr>
              <a:t>rows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FROM</a:t>
            </a:r>
            <a:r>
              <a:rPr lang="en-US" sz="1000" dirty="0">
                <a:solidFill>
                  <a:prstClr val="black"/>
                </a:solidFill>
              </a:rPr>
              <a:t> Sales</a:t>
            </a: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758CB15-F3C0-4975-AE10-6446259BE8F9}"/>
              </a:ext>
            </a:extLst>
          </p:cNvPr>
          <p:cNvCxnSpPr>
            <a:cxnSpLocks/>
          </p:cNvCxnSpPr>
          <p:nvPr/>
        </p:nvCxnSpPr>
        <p:spPr>
          <a:xfrm flipH="1">
            <a:off x="4420999" y="2818701"/>
            <a:ext cx="3564971" cy="4711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BD671C3-BDC0-4174-B3BE-197D601BC757}"/>
              </a:ext>
            </a:extLst>
          </p:cNvPr>
          <p:cNvCxnSpPr>
            <a:cxnSpLocks/>
          </p:cNvCxnSpPr>
          <p:nvPr/>
        </p:nvCxnSpPr>
        <p:spPr>
          <a:xfrm flipH="1" flipV="1">
            <a:off x="5075340" y="2050410"/>
            <a:ext cx="2910630" cy="3823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9C5FF90-26DB-4D9C-835D-3D114DBBB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9842" y="2316497"/>
            <a:ext cx="14478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100" dirty="0"/>
              <a:t>Simple Division used to calculate a new measure 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C56F044-B88F-4B1A-B4D6-28C0ACF173CA}"/>
              </a:ext>
            </a:extLst>
          </p:cNvPr>
          <p:cNvGraphicFramePr>
            <a:graphicFrameLocks noGrp="1"/>
          </p:cNvGraphicFramePr>
          <p:nvPr/>
        </p:nvGraphicFramePr>
        <p:xfrm>
          <a:off x="5138956" y="4019025"/>
          <a:ext cx="4533550" cy="927684"/>
        </p:xfrm>
        <a:graphic>
          <a:graphicData uri="http://schemas.openxmlformats.org/drawingml/2006/table">
            <a:tbl>
              <a:tblPr/>
              <a:tblGrid>
                <a:gridCol w="967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84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22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Dollar Sales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 Sales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Sales price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22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Q1, 2005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22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Q2, 2005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33DB06F1-6D98-474E-B86C-3CE2349BBF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011" y="304799"/>
            <a:ext cx="7323589" cy="6054055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Calculated members :  the power of MDX !!!!</a:t>
            </a:r>
          </a:p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2. Calculated members  of medium complexity</a:t>
            </a:r>
          </a:p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Find the  Quarter on quarter growth for Dollar sales and unit sales for the quarters </a:t>
            </a:r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2005  Q2.</a:t>
            </a:r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Growth in dollar sales = 2005 Q2 Dollar sales - 2005 Q1 Dollar sales </a:t>
            </a:r>
          </a:p>
          <a:p>
            <a:pPr>
              <a:defRPr/>
            </a:pPr>
            <a:r>
              <a:rPr lang="en-US" sz="1200" dirty="0">
                <a:solidFill>
                  <a:schemeClr val="tx1"/>
                </a:solidFill>
              </a:rPr>
              <a:t>Growth in unit sales = 2005 Q2 unit sales - 2005 Q1 unit sales </a:t>
            </a:r>
          </a:p>
          <a:p>
            <a:pPr>
              <a:defRPr/>
            </a:pPr>
            <a:endParaRPr lang="en-US" sz="1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400" dirty="0"/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WITH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MEMBER</a:t>
            </a:r>
            <a:r>
              <a:rPr lang="en-US" sz="1000" dirty="0">
                <a:solidFill>
                  <a:prstClr val="black"/>
                </a:solidFill>
              </a:rPr>
              <a:t> [Time].[Q1 to Q2 Growth]  </a:t>
            </a:r>
            <a:r>
              <a:rPr lang="en-US" sz="10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[Time].[Q2, 2005] - [Time].[Q1, 2005]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SELECT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{ [Measures].[Dollar Sales]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, [Measures].[Unit Sales] }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on</a:t>
            </a:r>
            <a:r>
              <a:rPr lang="en-US" sz="1000" dirty="0">
                <a:solidFill>
                  <a:prstClr val="black"/>
                </a:solidFill>
              </a:rPr>
              <a:t> </a:t>
            </a:r>
            <a:r>
              <a:rPr lang="en-US" sz="1000" dirty="0">
                <a:solidFill>
                  <a:srgbClr val="0000FF"/>
                </a:solidFill>
              </a:rPr>
              <a:t>columns</a:t>
            </a:r>
            <a:r>
              <a:rPr lang="en-US" sz="1000" dirty="0">
                <a:solidFill>
                  <a:prstClr val="black"/>
                </a:solidFill>
              </a:rPr>
              <a:t>,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{ [Time].[Q1, 2005]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, [Time].[Q2, 2005]</a:t>
            </a:r>
          </a:p>
          <a:p>
            <a:pPr>
              <a:defRPr/>
            </a:pPr>
            <a:r>
              <a:rPr lang="en-US" sz="1000" dirty="0">
                <a:solidFill>
                  <a:prstClr val="black"/>
                </a:solidFill>
              </a:rPr>
              <a:t>, [Time].[Q1 to Q2 Growth] }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on</a:t>
            </a:r>
            <a:r>
              <a:rPr lang="en-US" sz="1000" dirty="0">
                <a:solidFill>
                  <a:prstClr val="black"/>
                </a:solidFill>
              </a:rPr>
              <a:t> </a:t>
            </a:r>
            <a:r>
              <a:rPr lang="en-US" sz="1000" dirty="0">
                <a:solidFill>
                  <a:srgbClr val="0000FF"/>
                </a:solidFill>
              </a:rPr>
              <a:t>rows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FROM</a:t>
            </a:r>
            <a:r>
              <a:rPr lang="en-US" sz="1000" dirty="0">
                <a:solidFill>
                  <a:prstClr val="black"/>
                </a:solidFill>
              </a:rPr>
              <a:t> Sales</a:t>
            </a:r>
          </a:p>
          <a:p>
            <a:pPr>
              <a:defRPr/>
            </a:pPr>
            <a:r>
              <a:rPr lang="en-US" sz="1000" dirty="0">
                <a:solidFill>
                  <a:srgbClr val="0000FF"/>
                </a:solidFill>
              </a:rPr>
              <a:t>WHERE</a:t>
            </a:r>
            <a:r>
              <a:rPr lang="en-US" sz="1000" dirty="0">
                <a:solidFill>
                  <a:prstClr val="black"/>
                </a:solidFill>
              </a:rPr>
              <a:t> ([Customer].[MA])</a:t>
            </a: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0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0A5181A-2E42-4046-A1EE-FF58DB7919E0}"/>
              </a:ext>
            </a:extLst>
          </p:cNvPr>
          <p:cNvCxnSpPr>
            <a:cxnSpLocks/>
          </p:cNvCxnSpPr>
          <p:nvPr/>
        </p:nvCxnSpPr>
        <p:spPr>
          <a:xfrm flipH="1">
            <a:off x="3036815" y="3673475"/>
            <a:ext cx="3457648" cy="1183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D7EC9DC-6CE2-4C0C-9C65-46B1CDD72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131" y="3490993"/>
            <a:ext cx="14478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1100" dirty="0">
                <a:solidFill>
                  <a:srgbClr val="FFC000"/>
                </a:solidFill>
              </a:rPr>
              <a:t>How does this take care of both subtractions ?</a:t>
            </a:r>
          </a:p>
        </p:txBody>
      </p:sp>
      <p:pic>
        <p:nvPicPr>
          <p:cNvPr id="4097" name="Picture 1">
            <a:extLst>
              <a:ext uri="{FF2B5EF4-FFF2-40B4-BE49-F238E27FC236}">
                <a16:creationId xmlns:a16="http://schemas.microsoft.com/office/drawing/2014/main" id="{B61DB59A-1EBE-4B6F-83D5-F5645A1EB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15" y="4311241"/>
            <a:ext cx="3457648" cy="185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93FC127B-3C8C-47A1-B212-DB341620E7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8291" y="246077"/>
            <a:ext cx="8070208" cy="6020499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Calculated members :  the power of MDX !!!!</a:t>
            </a:r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Precedence resolutions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Combining  previous two problems , write MDX to calculate Q1 to Q2 growth in average Sales prices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WITH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MEMBER</a:t>
            </a:r>
            <a:r>
              <a:rPr lang="en-US" sz="1100" dirty="0">
                <a:solidFill>
                  <a:prstClr val="black"/>
                </a:solidFill>
              </a:rPr>
              <a:t> [Measures].[</a:t>
            </a:r>
            <a:r>
              <a:rPr lang="en-US" sz="1100" dirty="0" err="1">
                <a:solidFill>
                  <a:prstClr val="black"/>
                </a:solidFill>
              </a:rPr>
              <a:t>Avg</a:t>
            </a:r>
            <a:r>
              <a:rPr lang="en-US" sz="1100" dirty="0">
                <a:solidFill>
                  <a:prstClr val="black"/>
                </a:solidFill>
              </a:rPr>
              <a:t> Sales Price] </a:t>
            </a:r>
            <a:r>
              <a:rPr lang="en-US" sz="11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[Measures].[Dollar Sales] / [Measures].[Unit Sales]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MEMBER</a:t>
            </a:r>
            <a:r>
              <a:rPr lang="en-US" sz="1100" dirty="0">
                <a:solidFill>
                  <a:prstClr val="black"/>
                </a:solidFill>
              </a:rPr>
              <a:t> [Time].[Q1 to Q2 Growth] </a:t>
            </a:r>
            <a:r>
              <a:rPr lang="en-US" sz="11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[Time].[Q2, 2005] - [Time].[Q1, 2005]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[Measures].[Dollar Sales], [Measures].[Unit Sales],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</a:t>
            </a:r>
            <a:r>
              <a:rPr lang="en-US" sz="1100" dirty="0" err="1">
                <a:solidFill>
                  <a:prstClr val="black"/>
                </a:solidFill>
              </a:rPr>
              <a:t>Avg</a:t>
            </a:r>
            <a:r>
              <a:rPr lang="en-US" sz="1100" dirty="0">
                <a:solidFill>
                  <a:prstClr val="black"/>
                </a:solidFill>
              </a:rPr>
              <a:t> Sales Price]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columns</a:t>
            </a:r>
            <a:r>
              <a:rPr lang="en-US" sz="1100" dirty="0">
                <a:solidFill>
                  <a:prstClr val="black"/>
                </a:solidFill>
              </a:rPr>
              <a:t>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[Time].[Q1, 2005], [Time].[Q2, 2005], [Time].[Q1 to Q2 Growth] }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rows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[Sales]</a:t>
            </a:r>
            <a:endParaRPr lang="en-US" sz="11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41987" name="Picture 1">
            <a:extLst>
              <a:ext uri="{FF2B5EF4-FFF2-40B4-BE49-F238E27FC236}">
                <a16:creationId xmlns:a16="http://schemas.microsoft.com/office/drawing/2014/main" id="{3CE9DF3C-83AB-4CCF-8E5C-763856AE3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829" y="3928845"/>
            <a:ext cx="43434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A1341C53-BC14-45C3-A6F8-F8ABC994F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9233" y="304800"/>
            <a:ext cx="7340367" cy="5876926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Calculated members :  the power of MDX !!!!</a:t>
            </a:r>
          </a:p>
          <a:p>
            <a:pPr>
              <a:defRPr/>
            </a:pPr>
            <a:r>
              <a:rPr lang="en-US" sz="1400" u="sng" dirty="0">
                <a:solidFill>
                  <a:schemeClr val="tx1"/>
                </a:solidFill>
              </a:rPr>
              <a:t>Precedence resolutions </a:t>
            </a:r>
          </a:p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Combining  previous two problems , write MDX to calculate Q1 to Q2 growth in average Sales prices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WITH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MEMBER</a:t>
            </a:r>
            <a:r>
              <a:rPr lang="en-US" sz="1100" dirty="0">
                <a:solidFill>
                  <a:prstClr val="black"/>
                </a:solidFill>
              </a:rPr>
              <a:t> [Measures].[</a:t>
            </a:r>
            <a:r>
              <a:rPr lang="en-US" sz="1100" dirty="0" err="1">
                <a:solidFill>
                  <a:prstClr val="black"/>
                </a:solidFill>
              </a:rPr>
              <a:t>Avg</a:t>
            </a:r>
            <a:r>
              <a:rPr lang="en-US" sz="1100" dirty="0">
                <a:solidFill>
                  <a:prstClr val="black"/>
                </a:solidFill>
              </a:rPr>
              <a:t> Sales Price] </a:t>
            </a:r>
            <a:r>
              <a:rPr lang="en-US" sz="11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[Measures].[Dollar Sales] / [Measures].[Unit Sales],</a:t>
            </a:r>
          </a:p>
          <a:p>
            <a:pPr>
              <a:defRPr/>
            </a:pPr>
            <a:r>
              <a:rPr lang="en-US" sz="1100" b="1" dirty="0">
                <a:solidFill>
                  <a:srgbClr val="0000FF"/>
                </a:solidFill>
              </a:rPr>
              <a:t>SOLVE_ORDER</a:t>
            </a:r>
            <a:r>
              <a:rPr lang="en-US" sz="1100" b="1" dirty="0">
                <a:solidFill>
                  <a:prstClr val="black"/>
                </a:solidFill>
              </a:rPr>
              <a:t> = 0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MEMBER</a:t>
            </a:r>
            <a:r>
              <a:rPr lang="en-US" sz="1100" dirty="0">
                <a:solidFill>
                  <a:prstClr val="black"/>
                </a:solidFill>
              </a:rPr>
              <a:t> [Time].[Q1 to Q2 Growth] </a:t>
            </a:r>
            <a:r>
              <a:rPr lang="en-US" sz="1100" dirty="0">
                <a:solidFill>
                  <a:srgbClr val="0000FF"/>
                </a:solidFill>
              </a:rPr>
              <a:t>AS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[Time].[Q2, 2005] - [Time].[Q1, 2005],</a:t>
            </a:r>
          </a:p>
          <a:p>
            <a:pPr>
              <a:defRPr/>
            </a:pPr>
            <a:r>
              <a:rPr lang="en-US" sz="1100" b="1" dirty="0">
                <a:solidFill>
                  <a:srgbClr val="0000FF"/>
                </a:solidFill>
              </a:rPr>
              <a:t>SOLVE_ORDER</a:t>
            </a:r>
            <a:r>
              <a:rPr lang="en-US" sz="1100" b="1" dirty="0">
                <a:solidFill>
                  <a:prstClr val="black"/>
                </a:solidFill>
              </a:rPr>
              <a:t> = 1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SELECT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[Measures].[Dollar Sales], [Measures].[Unit Sales],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[Measures].[</a:t>
            </a:r>
            <a:r>
              <a:rPr lang="en-US" sz="1100" dirty="0" err="1">
                <a:solidFill>
                  <a:prstClr val="black"/>
                </a:solidFill>
              </a:rPr>
              <a:t>Avg</a:t>
            </a:r>
            <a:r>
              <a:rPr lang="en-US" sz="1100" dirty="0">
                <a:solidFill>
                  <a:prstClr val="black"/>
                </a:solidFill>
              </a:rPr>
              <a:t> Sales Price]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}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columns</a:t>
            </a:r>
            <a:r>
              <a:rPr lang="en-US" sz="1100" dirty="0">
                <a:solidFill>
                  <a:prstClr val="black"/>
                </a:solidFill>
              </a:rPr>
              <a:t>,</a:t>
            </a:r>
          </a:p>
          <a:p>
            <a:pPr>
              <a:defRPr/>
            </a:pPr>
            <a:r>
              <a:rPr lang="en-US" sz="1100" dirty="0">
                <a:solidFill>
                  <a:prstClr val="black"/>
                </a:solidFill>
              </a:rPr>
              <a:t>{ [Time].[Q1, 2005], [Time].[Q2, 2005], [Time].[Q1 to Q2 Growth] }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on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srgbClr val="0000FF"/>
                </a:solidFill>
              </a:rPr>
              <a:t>rows</a:t>
            </a:r>
          </a:p>
          <a:p>
            <a:pPr>
              <a:defRPr/>
            </a:pPr>
            <a:r>
              <a:rPr lang="en-US" sz="1100" dirty="0">
                <a:solidFill>
                  <a:srgbClr val="0000FF"/>
                </a:solidFill>
              </a:rPr>
              <a:t>FROM</a:t>
            </a:r>
            <a:r>
              <a:rPr lang="en-US" sz="1100" dirty="0">
                <a:solidFill>
                  <a:prstClr val="black"/>
                </a:solidFill>
              </a:rPr>
              <a:t> [Sales]</a:t>
            </a:r>
            <a:endParaRPr lang="en-US" sz="11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43011" name="Picture 4">
            <a:extLst>
              <a:ext uri="{FF2B5EF4-FFF2-40B4-BE49-F238E27FC236}">
                <a16:creationId xmlns:a16="http://schemas.microsoft.com/office/drawing/2014/main" id="{05492110-EAEF-4CB0-A461-B3E222006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7" y="1981901"/>
            <a:ext cx="519112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CB0671-A41A-46CB-9CF4-634B3928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771786"/>
            <a:ext cx="9905998" cy="677581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</a:t>
            </a:r>
            <a:r>
              <a:rPr lang="ru" dirty="0" err="1">
                <a:solidFill>
                  <a:srgbClr val="FFC000"/>
                </a:solidFill>
              </a:rPr>
              <a:t>olap- </a:t>
            </a:r>
            <a:r>
              <a:rPr lang="ru" dirty="0">
                <a:solidFill>
                  <a:srgbClr val="FFC000"/>
                </a:solidFill>
              </a:rPr>
              <a:t>кубов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8228BF-2817-4315-823B-1CE515ADC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173" y="2030136"/>
            <a:ext cx="10570826" cy="1266737"/>
          </a:xfrm>
        </p:spPr>
        <p:txBody>
          <a:bodyPr/>
          <a:lstStyle/>
          <a:p>
            <a:r>
              <a:rPr lang="ru" dirty="0">
                <a:solidFill>
                  <a:schemeClr val="tx1"/>
                </a:solidFill>
              </a:rPr>
              <a:t>Чтобы создать куб OLAP, вам потребуется создать проект Business Intelligence в Microsoft Visual Studio. Установите инструмент SSDT, и вы сможете создать проект такого типа в Visual Studio.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16597F-3A58-4DAE-B814-94D2DCA8F4A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81" y="2919368"/>
            <a:ext cx="4367257" cy="3938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1670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1">
            <a:extLst>
              <a:ext uri="{FF2B5EF4-FFF2-40B4-BE49-F238E27FC236}">
                <a16:creationId xmlns:a16="http://schemas.microsoft.com/office/drawing/2014/main" id="{77510969-1C0C-43E3-969B-00A0AE0874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6069" y="304800"/>
            <a:ext cx="7457813" cy="5819163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en-US" sz="1400" u="sng" dirty="0"/>
          </a:p>
          <a:p>
            <a:pPr>
              <a:defRPr/>
            </a:pPr>
            <a:r>
              <a:rPr lang="en-US" sz="1400" u="sng" dirty="0"/>
              <a:t>Calculated members :  the power of MDX !!!!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Write an MDX to get the following result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Measures -&gt; Measures.[Sales Amount], Measures.[Total Cost]</a:t>
            </a:r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Dimensions -&gt; </a:t>
            </a:r>
            <a:r>
              <a:rPr lang="en-US" sz="1600" dirty="0" err="1">
                <a:solidFill>
                  <a:schemeClr val="tx1"/>
                </a:solidFill>
              </a:rPr>
              <a:t>Phase.Actual</a:t>
            </a:r>
            <a:r>
              <a:rPr lang="en-US" sz="1600" dirty="0">
                <a:solidFill>
                  <a:schemeClr val="tx1"/>
                </a:solidFill>
              </a:rPr>
              <a:t> , </a:t>
            </a:r>
            <a:r>
              <a:rPr lang="en-US" sz="1600" dirty="0" err="1">
                <a:solidFill>
                  <a:schemeClr val="tx1"/>
                </a:solidFill>
              </a:rPr>
              <a:t>Phase.Planned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Use normal formulas for profit , percentage margin , amount of variance, percentage of variance.</a:t>
            </a:r>
          </a:p>
          <a:p>
            <a:pPr>
              <a:defRPr/>
            </a:pPr>
            <a:endParaRPr lang="en-US" sz="1600" dirty="0"/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1D8CB96C-0369-41B4-A300-94F8FB554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69" y="1947646"/>
            <a:ext cx="623887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FA01E-8B37-4196-A024-9EC3DD524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906011"/>
            <a:ext cx="9905998" cy="645952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кубов OLAP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BA9805-D895-4E84-8B1A-7FB1A451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801" y="1855821"/>
            <a:ext cx="10586398" cy="920936"/>
          </a:xfrm>
        </p:spPr>
        <p:txBody>
          <a:bodyPr/>
          <a:lstStyle/>
          <a:p>
            <a:r>
              <a:rPr lang="ru" dirty="0">
                <a:solidFill>
                  <a:schemeClr val="tx1"/>
                </a:solidFill>
              </a:rPr>
              <a:t>В представлении источника данных выберите нужные таблицы, из которых будет построен куб OLAP.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AF2911-ED55-461D-A74C-ECFA0AE7F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676" y="2451328"/>
            <a:ext cx="6056267" cy="440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8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2CD8A6-5931-4E26-9749-157571639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777" y="725649"/>
            <a:ext cx="9905998" cy="767592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Создание кубов OLAP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607B2F9-1739-476A-9598-AA6917684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5067" y="1798186"/>
            <a:ext cx="6972591" cy="505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4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9471B-E3AE-44BB-81B6-6B296C88B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87896"/>
            <a:ext cx="9905998" cy="755009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F834A28-A6BC-4743-BF1C-42E070E842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3252" y="2156058"/>
            <a:ext cx="5065496" cy="421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7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2A08B-5597-46FB-8305-766AEC0B7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922789"/>
            <a:ext cx="9905998" cy="553673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DFC2D64-FD1D-4753-B573-551ACF508C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1" y="2250922"/>
            <a:ext cx="9598229" cy="368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46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08891-6D6F-499C-A0DF-691D3F93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99" y="719186"/>
            <a:ext cx="9905998" cy="800619"/>
          </a:xfrm>
        </p:spPr>
        <p:txBody>
          <a:bodyPr/>
          <a:lstStyle/>
          <a:p>
            <a:pPr algn="ctr"/>
            <a:r>
              <a:rPr lang="ru" dirty="0">
                <a:solidFill>
                  <a:srgbClr val="FFC000"/>
                </a:solidFill>
              </a:rPr>
              <a:t>Создать размеры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8D52094-019F-4F91-8F87-6C930EECE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4565" y="1888761"/>
            <a:ext cx="9231867" cy="464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93004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196</TotalTime>
  <Words>1982</Words>
  <Application>Microsoft Office PowerPoint</Application>
  <PresentationFormat>Широкоэкранный</PresentationFormat>
  <Paragraphs>785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Лекция 13</vt:lpstr>
      <vt:lpstr>Создание olap- кубов</vt:lpstr>
      <vt:lpstr>Создание olap- кубов</vt:lpstr>
      <vt:lpstr>Создание olap- кубов</vt:lpstr>
      <vt:lpstr>Создание кубов OLAP</vt:lpstr>
      <vt:lpstr>Создание кубов OLAP</vt:lpstr>
      <vt:lpstr>Создать размеры</vt:lpstr>
      <vt:lpstr>Создать размеры</vt:lpstr>
      <vt:lpstr>Создать размеры</vt:lpstr>
      <vt:lpstr>Создать размеры</vt:lpstr>
      <vt:lpstr>Создать размеры</vt:lpstr>
      <vt:lpstr>Развернуть размеры</vt:lpstr>
      <vt:lpstr>Создание куба</vt:lpstr>
      <vt:lpstr>Создание куба</vt:lpstr>
      <vt:lpstr>OLAP-КУБ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OLAP cubes</dc:title>
  <dc:creator>Владислав Карюкин</dc:creator>
  <cp:lastModifiedBy>Владислав Карюкин</cp:lastModifiedBy>
  <cp:revision>32</cp:revision>
  <dcterms:created xsi:type="dcterms:W3CDTF">2019-11-05T20:51:31Z</dcterms:created>
  <dcterms:modified xsi:type="dcterms:W3CDTF">2022-01-20T18:05:22Z</dcterms:modified>
</cp:coreProperties>
</file>